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262" r:id="rId3"/>
    <p:sldId id="257" r:id="rId4"/>
    <p:sldId id="259" r:id="rId5"/>
    <p:sldId id="258" r:id="rId6"/>
    <p:sldId id="265" r:id="rId7"/>
    <p:sldId id="260" r:id="rId8"/>
    <p:sldId id="269" r:id="rId9"/>
    <p:sldId id="271" r:id="rId10"/>
    <p:sldId id="270" r:id="rId11"/>
    <p:sldId id="273" r:id="rId12"/>
    <p:sldId id="261" r:id="rId13"/>
    <p:sldId id="272" r:id="rId14"/>
    <p:sldId id="274" r:id="rId15"/>
    <p:sldId id="266" r:id="rId16"/>
    <p:sldId id="264" r:id="rId17"/>
    <p:sldId id="268" r:id="rId18"/>
    <p:sldId id="263" r:id="rId19"/>
    <p:sldId id="267" r:id="rId20"/>
  </p:sldIdLst>
  <p:sldSz cx="12192000" cy="6858000"/>
  <p:notesSz cx="7104063" cy="10234613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3" d="100"/>
          <a:sy n="113" d="100"/>
        </p:scale>
        <p:origin x="76" y="4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023992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/>
            </a:lvl1pPr>
          </a:lstStyle>
          <a:p>
            <a:fld id="{D48F94CC-5059-4BB8-A562-124810BD4884}" type="datetimeFigureOut">
              <a:rPr lang="ko-KR" altLang="en-US" smtClean="0"/>
              <a:t>2023-07-12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75" tIns="49538" rIns="99075" bIns="49538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10407" y="4925407"/>
            <a:ext cx="5683250" cy="4029879"/>
          </a:xfrm>
          <a:prstGeom prst="rect">
            <a:avLst/>
          </a:prstGeom>
        </p:spPr>
        <p:txBody>
          <a:bodyPr vert="horz" lIns="99075" tIns="49538" rIns="99075" bIns="49538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023992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/>
            </a:lvl1pPr>
          </a:lstStyle>
          <a:p>
            <a:fld id="{849001D5-5B82-43E3-93DE-AA675C249F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87747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9001D5-5B82-43E3-93DE-AA675C249F89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1608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9001D5-5B82-43E3-93DE-AA675C249F89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95438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9001D5-5B82-43E3-93DE-AA675C249F89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50409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7606F4-F892-D580-5075-784637B57A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C8BCBB3-2118-B2DF-6FB5-6D109C3C88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6F21562-817A-D902-D4DD-955C7A47BC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91E3A-ADD9-4658-A3DD-A43A63AA0311}" type="datetimeFigureOut">
              <a:rPr lang="ko-KR" altLang="en-US" smtClean="0"/>
              <a:t>2023-07-12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5FFF595-A244-90E6-ABAD-8277BD134E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9FD1AC2-B429-DDB7-5725-BA40B4ACD4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D1989-9B0A-4A5B-8E0D-D424BEAD67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61070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0EB229-1652-B94A-F850-6814A24B2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3F90BC7-6B4F-4457-DCA3-21FE7C66DC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7323F51-6609-BD44-FBE9-68D7209F36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91E3A-ADD9-4658-A3DD-A43A63AA0311}" type="datetimeFigureOut">
              <a:rPr lang="ko-KR" altLang="en-US" smtClean="0"/>
              <a:t>2023-07-12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88DE252-EBDD-D7C4-DFB5-12C25A14E0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47229EB-F9A9-92D1-1730-1BD28C30E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D1989-9B0A-4A5B-8E0D-D424BEAD67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4153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A76CAE6-07AC-2249-7596-835909BDD23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7DD4B82-B02E-4536-DEED-73D68106B6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6E130FF-D927-60DD-9C5A-94BE636765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91E3A-ADD9-4658-A3DD-A43A63AA0311}" type="datetimeFigureOut">
              <a:rPr lang="ko-KR" altLang="en-US" smtClean="0"/>
              <a:t>2023-07-12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C39976A-737C-97FE-8172-8121DF9E8B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59C6221-372F-CCE5-5B84-DE80340E3A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D1989-9B0A-4A5B-8E0D-D424BEAD67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45150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CFDE2F-D06E-A662-855D-8E00E7D1C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5A4C90E-F9B6-D061-07F0-504BCF072A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59E1064-CE9B-C4BE-562A-F4BA86F323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91E3A-ADD9-4658-A3DD-A43A63AA0311}" type="datetimeFigureOut">
              <a:rPr lang="ko-KR" altLang="en-US" smtClean="0"/>
              <a:t>2023-07-12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EB6CDAA-8666-E92C-F30C-6D20D57C2B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ADB3AAF-D3BC-8C5A-8C1A-8501653187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D1989-9B0A-4A5B-8E0D-D424BEAD67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97435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6C0D02-24FE-6994-46F9-9A7ABC5E21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6FA6D15-3C25-28E4-76B9-3E654869FC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C6FA2BC-C798-6EA0-A3A5-5B7C695D35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91E3A-ADD9-4658-A3DD-A43A63AA0311}" type="datetimeFigureOut">
              <a:rPr lang="ko-KR" altLang="en-US" smtClean="0"/>
              <a:t>2023-07-12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8619726-DDD4-778B-B1D1-78E7F1A92F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AA7184F-DD50-ED34-BD11-AB33B1532F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D1989-9B0A-4A5B-8E0D-D424BEAD67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86765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EB5655-959C-7378-061F-2C775F1C2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EC95380-7BD5-6878-6127-02E1BCB8A71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F632BDF-4BD8-5099-CB81-6CC4DDD0E9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EE9A51E-B4DB-7A79-740A-068E4A6345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91E3A-ADD9-4658-A3DD-A43A63AA0311}" type="datetimeFigureOut">
              <a:rPr lang="ko-KR" altLang="en-US" smtClean="0"/>
              <a:t>2023-07-12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F3B9665-B269-6C21-AB7D-1134E5ACED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5D48390-0F35-C225-AF84-8B4073FE4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D1989-9B0A-4A5B-8E0D-D424BEAD67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19589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CBDE7E-10C1-27B0-B3DC-5675E3ED06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5F34E9-C52C-522D-F36C-05DBA7B3B7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9B1A3A2-D9ED-DADB-F7FB-CAEB16F618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1A0D37-1004-E323-8848-849D2DACDFF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AFCB2AD-9C41-4FAD-D465-135EBA7A1B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064B2C2-48CC-ACAF-7620-E904C7FE9C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91E3A-ADD9-4658-A3DD-A43A63AA0311}" type="datetimeFigureOut">
              <a:rPr lang="ko-KR" altLang="en-US" smtClean="0"/>
              <a:t>2023-07-12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D1B3BFB-6B93-AA5E-DCB1-08EDEA8FBC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CC33389-E1B8-DE52-14C1-52D9F17F9B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D1989-9B0A-4A5B-8E0D-D424BEAD67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87568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6E73BD-CED2-5E0B-F022-B2544EAA1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C661FA6-8CC0-B7EE-D14B-6E0F3BAA39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91E3A-ADD9-4658-A3DD-A43A63AA0311}" type="datetimeFigureOut">
              <a:rPr lang="ko-KR" altLang="en-US" smtClean="0"/>
              <a:t>2023-07-12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3F083D6-8AF7-7EBD-9D8D-35D282BEF5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B1F06FC-2B4D-5E69-B4AE-01DA83D0B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D1989-9B0A-4A5B-8E0D-D424BEAD67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06969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2BD2CB1-4130-95EC-4F29-F6EB4F8537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91E3A-ADD9-4658-A3DD-A43A63AA0311}" type="datetimeFigureOut">
              <a:rPr lang="ko-KR" altLang="en-US" smtClean="0"/>
              <a:t>2023-07-12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F184018-0413-D3A1-6F44-FBCDAA1BD0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C92D214-2540-7115-A913-BE7DA2E54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D1989-9B0A-4A5B-8E0D-D424BEAD67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57429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9030C1-1C24-7F88-F1DA-F9DF9F4491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1A0AFA4-20A0-11D6-8C7E-57890FC30C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D33DE9C-CCE6-F854-6C4B-579C8AB92C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587E00C-C85B-74E0-3804-D3ABBCD43D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91E3A-ADD9-4658-A3DD-A43A63AA0311}" type="datetimeFigureOut">
              <a:rPr lang="ko-KR" altLang="en-US" smtClean="0"/>
              <a:t>2023-07-12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167ED83-395D-31FA-4CC4-FE1194F917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43CE560-9978-E243-26B8-B4D4F59489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D1989-9B0A-4A5B-8E0D-D424BEAD67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87367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79BB29-1A01-7223-742D-9FEC2BBEF8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402A8C8-522A-2ABD-DF37-5D7834EE8B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06678E6-93A6-B93F-4B16-487D165A43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991144D-178A-D9EA-129A-45171863A4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91E3A-ADD9-4658-A3DD-A43A63AA0311}" type="datetimeFigureOut">
              <a:rPr lang="ko-KR" altLang="en-US" smtClean="0"/>
              <a:t>2023-07-12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6149E51-0B03-DAC5-DC8C-8E5571B531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D626145-C703-7056-64BD-33F6ACDA86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D1989-9B0A-4A5B-8E0D-D424BEAD67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60695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7F03EC8-41B8-DA11-90E3-F3EE0E9CCD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CF906C0-0025-FE62-2EF6-5ACB1FD2BA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2797049-0BD1-BA70-D829-6536D56F50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B91E3A-ADD9-4658-A3DD-A43A63AA0311}" type="datetimeFigureOut">
              <a:rPr lang="ko-KR" altLang="en-US" smtClean="0"/>
              <a:t>2023-07-12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2059D1F-B44A-3099-67FF-EB837C6E47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0229864-53F9-D66E-064B-EF72E6BEDC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7D1989-9B0A-4A5B-8E0D-D424BEAD67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26708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shopping.interpark.com/product/productInfo.do?prdNo=8362843632&amp;uaTp=1&amp;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hyperlink" Target="https://smartstore.naver.com/3dfuns/products/7472869641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hyperlink" Target="https://www.eleparts.co.kr/goods/view?no=4265627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devicemart.co.kr/goods/view?no=14623021" TargetMode="Externa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eduino.kr/product/detail.html?product_no=756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1E90D96-AF07-5FFD-BB55-DD6E42915FFA}"/>
              </a:ext>
            </a:extLst>
          </p:cNvPr>
          <p:cNvSpPr txBox="1"/>
          <p:nvPr/>
        </p:nvSpPr>
        <p:spPr>
          <a:xfrm>
            <a:off x="4137378" y="2875002"/>
            <a:ext cx="3917244" cy="11079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66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모터 스펙</a:t>
            </a:r>
          </a:p>
        </p:txBody>
      </p:sp>
    </p:spTree>
    <p:extLst>
      <p:ext uri="{BB962C8B-B14F-4D97-AF65-F5344CB8AC3E}">
        <p14:creationId xmlns:p14="http://schemas.microsoft.com/office/powerpoint/2010/main" val="32966257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B66E2E1-7B0A-63F5-0049-DA0A4532E8E9}"/>
              </a:ext>
            </a:extLst>
          </p:cNvPr>
          <p:cNvSpPr txBox="1"/>
          <p:nvPr/>
        </p:nvSpPr>
        <p:spPr>
          <a:xfrm>
            <a:off x="68192" y="163708"/>
            <a:ext cx="11198579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en-US" altLang="ko-KR" sz="4400" dirty="0">
                <a:solidFill>
                  <a:srgbClr val="00B0F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JGB37-550-12</a:t>
            </a:r>
            <a:r>
              <a:rPr lang="en-US" altLang="ko-KR" sz="4400" b="0" i="0" dirty="0">
                <a:solidFill>
                  <a:srgbClr val="00B0F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V-175RPM</a:t>
            </a:r>
            <a:r>
              <a:rPr lang="en-US" altLang="ko-KR" sz="4400" b="0" i="0" dirty="0">
                <a:effectLst/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</a:t>
            </a:r>
            <a:r>
              <a:rPr lang="ko-KR" altLang="en-US" sz="4400" b="0" i="0" dirty="0" err="1">
                <a:effectLst/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기어드모터</a:t>
            </a:r>
            <a:endParaRPr lang="ko-KR" altLang="en-US" sz="4400" dirty="0">
              <a:solidFill>
                <a:srgbClr val="00B0F0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20ED5F-FF09-4D59-4257-DD4415EAA8DD}"/>
              </a:ext>
            </a:extLst>
          </p:cNvPr>
          <p:cNvSpPr txBox="1"/>
          <p:nvPr/>
        </p:nvSpPr>
        <p:spPr>
          <a:xfrm>
            <a:off x="73377" y="1690942"/>
            <a:ext cx="4483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◆ </a:t>
            </a:r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DC</a:t>
            </a:r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모터</a:t>
            </a:r>
            <a:endParaRPr lang="en-US" altLang="ko-KR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ABF2CE-2B87-6E1F-1306-86915D5455F7}"/>
              </a:ext>
            </a:extLst>
          </p:cNvPr>
          <p:cNvSpPr txBox="1"/>
          <p:nvPr/>
        </p:nvSpPr>
        <p:spPr>
          <a:xfrm>
            <a:off x="6027561" y="1690942"/>
            <a:ext cx="4483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◆스펙</a:t>
            </a:r>
            <a:endParaRPr lang="en-US" altLang="ko-KR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D76D2F4A-A6E2-E0DB-1ABA-63C7EB51F84A}"/>
              </a:ext>
            </a:extLst>
          </p:cNvPr>
          <p:cNvCxnSpPr/>
          <p:nvPr/>
        </p:nvCxnSpPr>
        <p:spPr>
          <a:xfrm>
            <a:off x="5875161" y="1612900"/>
            <a:ext cx="0" cy="511591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CA6505A9-C3A5-C53B-1D15-B676BE12E5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41" b="12020"/>
          <a:stretch/>
        </p:blipFill>
        <p:spPr>
          <a:xfrm>
            <a:off x="3649646" y="1679652"/>
            <a:ext cx="1665390" cy="244521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9D4617C-FFDF-3F4A-FF1C-4C73B55612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6840" y="2133652"/>
            <a:ext cx="5183863" cy="4514851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2FB939BD-09AA-C5E8-AE95-52D4966F75A6}"/>
              </a:ext>
            </a:extLst>
          </p:cNvPr>
          <p:cNvSpPr/>
          <p:nvPr/>
        </p:nvSpPr>
        <p:spPr>
          <a:xfrm>
            <a:off x="6397832" y="3572932"/>
            <a:ext cx="5102871" cy="26528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8950BC9-AA8F-1C06-26EA-D69E719C2F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92" y="2049612"/>
            <a:ext cx="3021330" cy="212124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BE273E2-C3CC-1B02-22FE-CB3F3BB979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0402" y="4288460"/>
            <a:ext cx="5163081" cy="2226774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2DB4FB25-C49A-47CD-2D7A-04D70FD7BDB4}"/>
              </a:ext>
            </a:extLst>
          </p:cNvPr>
          <p:cNvSpPr/>
          <p:nvPr/>
        </p:nvSpPr>
        <p:spPr>
          <a:xfrm>
            <a:off x="801510" y="6355643"/>
            <a:ext cx="4600222" cy="17087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CEB742B-2E1B-45E4-FDB3-F2D2B53B4620}"/>
              </a:ext>
            </a:extLst>
          </p:cNvPr>
          <p:cNvSpPr txBox="1"/>
          <p:nvPr/>
        </p:nvSpPr>
        <p:spPr>
          <a:xfrm>
            <a:off x="10331694" y="536693"/>
            <a:ext cx="17921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기어비</a:t>
            </a:r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= 1:60</a:t>
            </a:r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678584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829353AE-BF91-144E-B0B4-F23B37881484}"/>
              </a:ext>
            </a:extLst>
          </p:cNvPr>
          <p:cNvSpPr txBox="1"/>
          <p:nvPr/>
        </p:nvSpPr>
        <p:spPr>
          <a:xfrm>
            <a:off x="90309" y="79876"/>
            <a:ext cx="1183075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ko-KR" altLang="en-US" sz="2800" b="1" i="0" dirty="0" err="1">
                <a:solidFill>
                  <a:srgbClr val="333333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정역</a:t>
            </a:r>
            <a:r>
              <a:rPr lang="ko-KR" altLang="en-US" sz="2800" b="1" i="0" dirty="0">
                <a:solidFill>
                  <a:srgbClr val="333333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양방향 </a:t>
            </a:r>
            <a:r>
              <a:rPr lang="en-US" altLang="ko-KR" sz="2800" b="1" i="0" dirty="0">
                <a:solidFill>
                  <a:srgbClr val="333333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DC</a:t>
            </a:r>
            <a:r>
              <a:rPr lang="ko-KR" altLang="en-US" sz="2800" b="1" i="0" dirty="0">
                <a:solidFill>
                  <a:srgbClr val="333333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모터 속도조절기 </a:t>
            </a:r>
            <a:r>
              <a:rPr lang="en-US" altLang="ko-KR" sz="2800" b="1" i="0" dirty="0">
                <a:solidFill>
                  <a:srgbClr val="333333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DC9-60V 10A 600W (DMC-102M)</a:t>
            </a:r>
            <a:endParaRPr lang="ko-KR" altLang="en-US" sz="2800" dirty="0">
              <a:solidFill>
                <a:srgbClr val="00B0F0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2244DE4-5E21-9F10-F69D-AEF58999CD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3984" y="1162754"/>
            <a:ext cx="4780656" cy="484293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D6253E0-01F7-1E30-0B19-21791A264F3E}"/>
              </a:ext>
            </a:extLst>
          </p:cNvPr>
          <p:cNvSpPr txBox="1"/>
          <p:nvPr/>
        </p:nvSpPr>
        <p:spPr>
          <a:xfrm>
            <a:off x="4806243" y="603096"/>
            <a:ext cx="783731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hlinkClick r:id="rId3"/>
              </a:rPr>
              <a:t>https://shopping.interpark.com/product/productInfo.do?prdNo=8362843632&amp;uaTp=1&amp;</a:t>
            </a:r>
            <a:r>
              <a:rPr lang="ko-KR" altLang="en-US" sz="1400" dirty="0"/>
              <a:t> 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243C2CF-0ACA-3C7A-08B5-9115DFC6E4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465" y="671124"/>
            <a:ext cx="4010518" cy="36068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135DBE5-FBE3-8C6E-BEF1-9934ADFA6D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6206" y="4038175"/>
            <a:ext cx="3710126" cy="2734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8583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763AFC2-CA32-49D5-5956-367728DE2566}"/>
              </a:ext>
            </a:extLst>
          </p:cNvPr>
          <p:cNvSpPr txBox="1"/>
          <p:nvPr/>
        </p:nvSpPr>
        <p:spPr>
          <a:xfrm>
            <a:off x="152400" y="119584"/>
            <a:ext cx="12880622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ko-KR" altLang="en-US" sz="3200" dirty="0">
                <a:solidFill>
                  <a:schemeClr val="bg1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듀얼</a:t>
            </a:r>
            <a:r>
              <a:rPr lang="en-US" altLang="ko-KR" sz="3200" dirty="0">
                <a:solidFill>
                  <a:schemeClr val="bg1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DC</a:t>
            </a:r>
            <a:r>
              <a:rPr lang="ko-KR" altLang="en-US" sz="3200" dirty="0">
                <a:solidFill>
                  <a:schemeClr val="bg1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모터 </a:t>
            </a:r>
            <a:r>
              <a:rPr lang="en-US" altLang="ko-KR" sz="3200" dirty="0">
                <a:solidFill>
                  <a:schemeClr val="bg1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&amp; </a:t>
            </a:r>
            <a:r>
              <a:rPr lang="ko-KR" altLang="en-US" sz="3200" dirty="0">
                <a:solidFill>
                  <a:schemeClr val="bg1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스텝모터 드라이버 </a:t>
            </a:r>
            <a:r>
              <a:rPr lang="en-US" altLang="ko-KR" sz="3200" b="0" i="0" dirty="0">
                <a:solidFill>
                  <a:srgbClr val="92D05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L298N</a:t>
            </a:r>
            <a:endParaRPr lang="ko-KR" altLang="en-US" sz="3200" dirty="0">
              <a:solidFill>
                <a:srgbClr val="92D050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6BBC3E-840D-EE95-EB5E-6722E4EAC0C1}"/>
              </a:ext>
            </a:extLst>
          </p:cNvPr>
          <p:cNvSpPr txBox="1"/>
          <p:nvPr/>
        </p:nvSpPr>
        <p:spPr>
          <a:xfrm>
            <a:off x="152400" y="2032895"/>
            <a:ext cx="31256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b="1" i="0" dirty="0">
                <a:solidFill>
                  <a:srgbClr val="111111"/>
                </a:solidFill>
                <a:effectLst/>
                <a:latin typeface="-apple-system"/>
              </a:rPr>
              <a:t>◆ </a:t>
            </a:r>
            <a:r>
              <a:rPr lang="en-US" altLang="ko-KR" b="1" i="0" dirty="0">
                <a:solidFill>
                  <a:srgbClr val="111111"/>
                </a:solidFill>
                <a:effectLst/>
                <a:latin typeface="-apple-system"/>
              </a:rPr>
              <a:t>L298N</a:t>
            </a:r>
            <a:endParaRPr lang="ko-KR" altLang="en-US" b="0" i="0" dirty="0">
              <a:solidFill>
                <a:srgbClr val="111111"/>
              </a:solidFill>
              <a:effectLst/>
              <a:latin typeface="-apple-system"/>
            </a:endParaRPr>
          </a:p>
        </p:txBody>
      </p:sp>
      <p:pic>
        <p:nvPicPr>
          <p:cNvPr id="3076" name="Picture 4" descr="L298N 모터 드라이버 모듈">
            <a:extLst>
              <a:ext uri="{FF2B5EF4-FFF2-40B4-BE49-F238E27FC236}">
                <a16:creationId xmlns:a16="http://schemas.microsoft.com/office/drawing/2014/main" id="{AFFA2674-767E-DA03-1C6E-7904E31DA4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703" y="2814261"/>
            <a:ext cx="3249383" cy="2166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L298N 모터 드라이버 모듈 핀아웃">
            <a:extLst>
              <a:ext uri="{FF2B5EF4-FFF2-40B4-BE49-F238E27FC236}">
                <a16:creationId xmlns:a16="http://schemas.microsoft.com/office/drawing/2014/main" id="{A2E2A833-3000-C60A-F0B6-8CCA9594F7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0349" y="2955925"/>
            <a:ext cx="3305174" cy="2203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29A3DAC-0927-B79E-98B1-54523C6B53D3}"/>
              </a:ext>
            </a:extLst>
          </p:cNvPr>
          <p:cNvSpPr txBox="1"/>
          <p:nvPr/>
        </p:nvSpPr>
        <p:spPr>
          <a:xfrm>
            <a:off x="6371519" y="2013999"/>
            <a:ext cx="5559778" cy="8435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b="1" i="0" dirty="0">
                <a:solidFill>
                  <a:srgbClr val="111111"/>
                </a:solidFill>
                <a:effectLst/>
                <a:latin typeface="-apple-system"/>
              </a:rPr>
              <a:t>◆ 스펙</a:t>
            </a:r>
            <a:endParaRPr lang="en-US" altLang="ko-KR" b="1" dirty="0">
              <a:solidFill>
                <a:srgbClr val="111111"/>
              </a:solidFill>
              <a:latin typeface="-apple-system"/>
            </a:endParaRPr>
          </a:p>
          <a:p>
            <a:pPr algn="l">
              <a:lnSpc>
                <a:spcPct val="200000"/>
              </a:lnSpc>
            </a:pPr>
            <a:r>
              <a:rPr lang="en-US" altLang="ko-KR" b="1" dirty="0">
                <a:solidFill>
                  <a:srgbClr val="111111"/>
                </a:solidFill>
                <a:latin typeface="-apple-system"/>
              </a:rPr>
              <a:t>DC </a:t>
            </a:r>
            <a:r>
              <a:rPr lang="ko-KR" altLang="en-US" b="1" dirty="0">
                <a:solidFill>
                  <a:srgbClr val="111111"/>
                </a:solidFill>
                <a:latin typeface="-apple-system"/>
              </a:rPr>
              <a:t>모터 </a:t>
            </a:r>
            <a:r>
              <a:rPr lang="en-US" altLang="ko-KR" b="1" dirty="0">
                <a:solidFill>
                  <a:srgbClr val="111111"/>
                </a:solidFill>
                <a:latin typeface="-apple-system"/>
              </a:rPr>
              <a:t>2</a:t>
            </a:r>
            <a:r>
              <a:rPr lang="ko-KR" altLang="en-US" b="1" dirty="0">
                <a:solidFill>
                  <a:srgbClr val="111111"/>
                </a:solidFill>
                <a:latin typeface="-apple-system"/>
              </a:rPr>
              <a:t>개 </a:t>
            </a:r>
            <a:r>
              <a:rPr lang="en-US" altLang="ko-KR" b="1" dirty="0">
                <a:solidFill>
                  <a:srgbClr val="111111"/>
                </a:solidFill>
                <a:latin typeface="-apple-system"/>
              </a:rPr>
              <a:t>or</a:t>
            </a:r>
            <a:r>
              <a:rPr lang="ko-KR" altLang="en-US" b="1" dirty="0">
                <a:solidFill>
                  <a:srgbClr val="111111"/>
                </a:solidFill>
                <a:latin typeface="-apple-system"/>
              </a:rPr>
              <a:t> 스텝모터 </a:t>
            </a:r>
            <a:r>
              <a:rPr lang="en-US" altLang="ko-KR" b="1" dirty="0">
                <a:solidFill>
                  <a:srgbClr val="111111"/>
                </a:solidFill>
                <a:latin typeface="-apple-system"/>
              </a:rPr>
              <a:t>1</a:t>
            </a:r>
            <a:r>
              <a:rPr lang="ko-KR" altLang="en-US" b="1" dirty="0">
                <a:solidFill>
                  <a:srgbClr val="111111"/>
                </a:solidFill>
                <a:latin typeface="-apple-system"/>
              </a:rPr>
              <a:t>개</a:t>
            </a:r>
            <a:r>
              <a:rPr lang="en-US" altLang="ko-KR" b="1" dirty="0">
                <a:solidFill>
                  <a:srgbClr val="111111"/>
                </a:solidFill>
                <a:latin typeface="-apple-system"/>
              </a:rPr>
              <a:t> </a:t>
            </a:r>
            <a:r>
              <a:rPr lang="ko-KR" altLang="en-US" b="1" dirty="0">
                <a:solidFill>
                  <a:srgbClr val="111111"/>
                </a:solidFill>
                <a:latin typeface="-apple-system"/>
              </a:rPr>
              <a:t>제어</a:t>
            </a:r>
            <a:endParaRPr lang="ko-KR" altLang="en-US" b="0" i="0" dirty="0">
              <a:solidFill>
                <a:srgbClr val="111111"/>
              </a:solidFill>
              <a:effectLst/>
              <a:latin typeface="-apple-system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85480B-A23F-27AA-95C6-6BD6631ED79F}"/>
              </a:ext>
            </a:extLst>
          </p:cNvPr>
          <p:cNvSpPr txBox="1"/>
          <p:nvPr/>
        </p:nvSpPr>
        <p:spPr>
          <a:xfrm>
            <a:off x="6446662" y="3037896"/>
            <a:ext cx="6518274" cy="25390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모터 전압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DC 5~35V</a:t>
            </a:r>
          </a:p>
          <a:p>
            <a:pPr algn="l" rtl="0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허용 전류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모터당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2000mA</a:t>
            </a:r>
          </a:p>
          <a:p>
            <a:pPr algn="l" rtl="0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터미널 스크류 연결 방식</a:t>
            </a:r>
          </a:p>
          <a:p>
            <a:pPr algn="l" rtl="0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디지털 신호로 방향 제어 </a:t>
            </a:r>
          </a:p>
          <a:p>
            <a:pPr algn="l" rtl="0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PWM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신호로 속도 제어</a:t>
            </a:r>
            <a:endParaRPr lang="en-US" altLang="ko-KR" b="0" i="0" dirty="0">
              <a:solidFill>
                <a:srgbClr val="000000"/>
              </a:solidFill>
              <a:effectLst/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algn="l" rtl="0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크기</a:t>
            </a:r>
            <a:r>
              <a:rPr lang="en-US" altLang="ko-KR" dirty="0">
                <a:solidFill>
                  <a:srgbClr val="0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43x43x27mm</a:t>
            </a:r>
            <a:endParaRPr lang="ko-KR" altLang="en-US" b="0" i="0" dirty="0">
              <a:solidFill>
                <a:srgbClr val="000000"/>
              </a:solidFill>
              <a:effectLst/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632997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763AFC2-CA32-49D5-5956-367728DE2566}"/>
              </a:ext>
            </a:extLst>
          </p:cNvPr>
          <p:cNvSpPr txBox="1"/>
          <p:nvPr/>
        </p:nvSpPr>
        <p:spPr>
          <a:xfrm>
            <a:off x="152400" y="119584"/>
            <a:ext cx="12880622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ko-KR" altLang="en-US" sz="3200" dirty="0">
                <a:solidFill>
                  <a:schemeClr val="bg1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듀얼</a:t>
            </a:r>
            <a:r>
              <a:rPr lang="en-US" altLang="ko-KR" sz="3200" dirty="0">
                <a:solidFill>
                  <a:schemeClr val="bg1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DC</a:t>
            </a:r>
            <a:r>
              <a:rPr lang="ko-KR" altLang="en-US" sz="3200" dirty="0">
                <a:solidFill>
                  <a:schemeClr val="bg1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모터 드라이버 </a:t>
            </a:r>
            <a:r>
              <a:rPr lang="en-US" altLang="ko-KR" sz="3200" b="1" i="0" dirty="0">
                <a:solidFill>
                  <a:srgbClr val="92D05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MX1508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6BBC3E-840D-EE95-EB5E-6722E4EAC0C1}"/>
              </a:ext>
            </a:extLst>
          </p:cNvPr>
          <p:cNvSpPr txBox="1"/>
          <p:nvPr/>
        </p:nvSpPr>
        <p:spPr>
          <a:xfrm>
            <a:off x="152400" y="2032895"/>
            <a:ext cx="31256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b="1" i="0" dirty="0">
                <a:solidFill>
                  <a:srgbClr val="111111"/>
                </a:solidFill>
                <a:effectLst/>
                <a:latin typeface="-apple-system"/>
              </a:rPr>
              <a:t>◆ </a:t>
            </a:r>
            <a:r>
              <a:rPr lang="en-US" altLang="ko-KR" b="1" i="0" dirty="0">
                <a:solidFill>
                  <a:srgbClr val="111111"/>
                </a:solidFill>
                <a:effectLst/>
                <a:latin typeface="-apple-system"/>
              </a:rPr>
              <a:t>L298N</a:t>
            </a:r>
            <a:endParaRPr lang="ko-KR" altLang="en-US" b="0" i="0" dirty="0">
              <a:solidFill>
                <a:srgbClr val="111111"/>
              </a:solidFill>
              <a:effectLst/>
              <a:latin typeface="-apple-system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9A3DAC-0927-B79E-98B1-54523C6B53D3}"/>
              </a:ext>
            </a:extLst>
          </p:cNvPr>
          <p:cNvSpPr txBox="1"/>
          <p:nvPr/>
        </p:nvSpPr>
        <p:spPr>
          <a:xfrm>
            <a:off x="6371519" y="2013999"/>
            <a:ext cx="55597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b="1" i="0" dirty="0">
                <a:solidFill>
                  <a:srgbClr val="111111"/>
                </a:solidFill>
                <a:effectLst/>
                <a:latin typeface="-apple-system"/>
              </a:rPr>
              <a:t>◆ 스펙</a:t>
            </a:r>
            <a:endParaRPr lang="en-US" altLang="ko-KR" b="1" dirty="0">
              <a:solidFill>
                <a:srgbClr val="111111"/>
              </a:solidFill>
              <a:latin typeface="-apple-system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85480B-A23F-27AA-95C6-6BD6631ED79F}"/>
              </a:ext>
            </a:extLst>
          </p:cNvPr>
          <p:cNvSpPr txBox="1"/>
          <p:nvPr/>
        </p:nvSpPr>
        <p:spPr>
          <a:xfrm>
            <a:off x="6371519" y="3429000"/>
            <a:ext cx="6518274" cy="12925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입력</a:t>
            </a:r>
            <a:r>
              <a:rPr lang="en-US" altLang="ko-KR" dirty="0">
                <a:solidFill>
                  <a:srgbClr val="0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전압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DC 2V~ 10V</a:t>
            </a:r>
          </a:p>
          <a:p>
            <a:pPr algn="l" rtl="0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출력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전류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모터당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1.5A, (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최대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2.5A)</a:t>
            </a:r>
          </a:p>
          <a:p>
            <a:pPr algn="l" rtl="0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크기</a:t>
            </a:r>
            <a:r>
              <a:rPr lang="en-US" altLang="ko-KR" dirty="0">
                <a:solidFill>
                  <a:srgbClr val="0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25x21x7mm</a:t>
            </a:r>
          </a:p>
        </p:txBody>
      </p:sp>
      <p:pic>
        <p:nvPicPr>
          <p:cNvPr id="1026" name="Picture 2" descr="DC 모터 드라이버 모듈 5A 양방향 PWM 속도 듀얼 H-브리지 스테퍼 MX1508 2V-10V 1 L298N">
            <a:extLst>
              <a:ext uri="{FF2B5EF4-FFF2-40B4-BE49-F238E27FC236}">
                <a16:creationId xmlns:a16="http://schemas.microsoft.com/office/drawing/2014/main" id="{DB894071-31D6-B658-82F6-4ECD7B056A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9009"/>
          <a:stretch/>
        </p:blipFill>
        <p:spPr bwMode="auto">
          <a:xfrm>
            <a:off x="1794116" y="4380089"/>
            <a:ext cx="3248115" cy="2230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C 모터 드라이버 모듈 5A 양방향 PWM 속도 듀얼 H-브리지 스테퍼 MX1508 2V-10V 1 L298N">
            <a:extLst>
              <a:ext uri="{FF2B5EF4-FFF2-40B4-BE49-F238E27FC236}">
                <a16:creationId xmlns:a16="http://schemas.microsoft.com/office/drawing/2014/main" id="{0F61DC1F-C654-DFF6-DE19-04C9D21D50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067" y="2607732"/>
            <a:ext cx="2077157" cy="2077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0B74B72-63B0-F8E5-9591-26AC91FBD824}"/>
              </a:ext>
            </a:extLst>
          </p:cNvPr>
          <p:cNvSpPr txBox="1"/>
          <p:nvPr/>
        </p:nvSpPr>
        <p:spPr>
          <a:xfrm>
            <a:off x="6441370" y="2812487"/>
            <a:ext cx="651651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ko-KR" altLang="en-US" b="1" i="0" dirty="0">
                <a:solidFill>
                  <a:srgbClr val="000000"/>
                </a:solidFill>
                <a:effectLst/>
                <a:latin typeface="+mn-ea"/>
              </a:rPr>
              <a:t>더블 </a:t>
            </a:r>
            <a:r>
              <a:rPr lang="en-US" altLang="ko-KR" b="1" i="0" dirty="0">
                <a:solidFill>
                  <a:srgbClr val="000000"/>
                </a:solidFill>
                <a:effectLst/>
                <a:latin typeface="+mn-ea"/>
              </a:rPr>
              <a:t>H </a:t>
            </a:r>
            <a:r>
              <a:rPr lang="ko-KR" altLang="en-US" b="1" i="0" dirty="0">
                <a:solidFill>
                  <a:srgbClr val="000000"/>
                </a:solidFill>
                <a:effectLst/>
                <a:latin typeface="+mn-ea"/>
              </a:rPr>
              <a:t>브리지 모터 드라이버</a:t>
            </a:r>
            <a:endParaRPr lang="ko-KR" altLang="en-US" b="1" i="0" dirty="0">
              <a:solidFill>
                <a:srgbClr val="808080"/>
              </a:solidFill>
              <a:effectLst/>
              <a:latin typeface="+mn-ea"/>
            </a:endParaRPr>
          </a:p>
          <a:p>
            <a:pPr algn="l" fontAlgn="base"/>
            <a:r>
              <a:rPr lang="en-US" altLang="ko-KR" b="1" i="0" dirty="0">
                <a:solidFill>
                  <a:srgbClr val="000000"/>
                </a:solidFill>
                <a:effectLst/>
                <a:latin typeface="+mn-ea"/>
              </a:rPr>
              <a:t>2</a:t>
            </a:r>
            <a:r>
              <a:rPr lang="ko-KR" altLang="en-US" b="1" i="0" dirty="0">
                <a:solidFill>
                  <a:srgbClr val="000000"/>
                </a:solidFill>
                <a:effectLst/>
                <a:latin typeface="+mn-ea"/>
              </a:rPr>
              <a:t>개의 </a:t>
            </a:r>
            <a:r>
              <a:rPr lang="en-US" altLang="ko-KR" b="1" i="0" dirty="0">
                <a:solidFill>
                  <a:srgbClr val="000000"/>
                </a:solidFill>
                <a:effectLst/>
                <a:latin typeface="+mn-ea"/>
              </a:rPr>
              <a:t>DC</a:t>
            </a:r>
            <a:r>
              <a:rPr lang="ko-KR" altLang="en-US" b="1" i="0" dirty="0">
                <a:solidFill>
                  <a:srgbClr val="000000"/>
                </a:solidFill>
                <a:effectLst/>
                <a:latin typeface="+mn-ea"/>
              </a:rPr>
              <a:t>모터 또는</a:t>
            </a:r>
            <a:r>
              <a:rPr lang="en-US" altLang="ko-KR" b="1" i="0" dirty="0">
                <a:solidFill>
                  <a:srgbClr val="000000"/>
                </a:solidFill>
                <a:effectLst/>
                <a:latin typeface="+mn-ea"/>
              </a:rPr>
              <a:t>, 1</a:t>
            </a:r>
            <a:r>
              <a:rPr lang="ko-KR" altLang="en-US" b="1" i="0" dirty="0">
                <a:solidFill>
                  <a:srgbClr val="000000"/>
                </a:solidFill>
                <a:effectLst/>
                <a:latin typeface="+mn-ea"/>
              </a:rPr>
              <a:t>개의 스텝 모터 제어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AB154ED-EF0E-7244-1371-081E0BE3B1F8}"/>
              </a:ext>
            </a:extLst>
          </p:cNvPr>
          <p:cNvSpPr txBox="1"/>
          <p:nvPr/>
        </p:nvSpPr>
        <p:spPr>
          <a:xfrm>
            <a:off x="5792612" y="590603"/>
            <a:ext cx="65165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4"/>
              </a:rPr>
              <a:t>https://smartstore.naver.com/3dfuns/products/7472869641</a:t>
            </a:r>
            <a:r>
              <a:rPr lang="ko-KR" altLang="en-US" dirty="0"/>
              <a:t> 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B4FCBA1-8062-415B-A1E9-380AA22881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8930" y="4869732"/>
            <a:ext cx="4924955" cy="1740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2110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1D54D8CC-8147-8764-A3E1-8715B55CE3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0902" y="3160888"/>
            <a:ext cx="3406456" cy="361723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29353AE-BF91-144E-B0B4-F23B37881484}"/>
              </a:ext>
            </a:extLst>
          </p:cNvPr>
          <p:cNvSpPr txBox="1"/>
          <p:nvPr/>
        </p:nvSpPr>
        <p:spPr>
          <a:xfrm>
            <a:off x="90309" y="79876"/>
            <a:ext cx="1183075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en-US" altLang="ko-KR" sz="2800" dirty="0">
                <a:solidFill>
                  <a:srgbClr val="00B0F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DC</a:t>
            </a:r>
            <a:r>
              <a:rPr lang="ko-KR" altLang="en-US" sz="2800" dirty="0">
                <a:solidFill>
                  <a:srgbClr val="00B0F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en-US" altLang="ko-KR" sz="2800" dirty="0">
                <a:solidFill>
                  <a:srgbClr val="00B0F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Controller DMC-1500W </a:t>
            </a:r>
            <a:r>
              <a:rPr lang="ko-KR" altLang="en-US" sz="28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모터드라이버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6A4974F-740D-194C-3B69-8809E85B0E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76" b="21514"/>
          <a:stretch/>
        </p:blipFill>
        <p:spPr bwMode="auto">
          <a:xfrm>
            <a:off x="315383" y="964346"/>
            <a:ext cx="3291417" cy="2676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7235082-E45F-7669-6076-2943B1F71BA6}"/>
              </a:ext>
            </a:extLst>
          </p:cNvPr>
          <p:cNvSpPr txBox="1"/>
          <p:nvPr/>
        </p:nvSpPr>
        <p:spPr>
          <a:xfrm>
            <a:off x="6493933" y="563223"/>
            <a:ext cx="61129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4"/>
              </a:rPr>
              <a:t>https://www.eleparts.co.kr/goods/view?no=4265627</a:t>
            </a:r>
            <a:r>
              <a:rPr lang="ko-KR" altLang="en-US" dirty="0"/>
              <a:t> 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43380DD-8640-E372-6348-A68E3E344B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0703" y="964346"/>
            <a:ext cx="4154985" cy="5813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191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763AFC2-CA32-49D5-5956-367728DE2566}"/>
              </a:ext>
            </a:extLst>
          </p:cNvPr>
          <p:cNvSpPr txBox="1"/>
          <p:nvPr/>
        </p:nvSpPr>
        <p:spPr>
          <a:xfrm>
            <a:off x="152400" y="119584"/>
            <a:ext cx="12880622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ko-KR" altLang="en-US" sz="3200" b="0" i="0" dirty="0">
                <a:solidFill>
                  <a:schemeClr val="bg1">
                    <a:lumMod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모터드라이버</a:t>
            </a:r>
            <a:r>
              <a:rPr lang="ko-KR" altLang="en-US" sz="3200" b="0" i="0" dirty="0">
                <a:solidFill>
                  <a:srgbClr val="92D05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en-US" altLang="ko-KR" sz="3200" b="0" i="0" dirty="0">
                <a:solidFill>
                  <a:srgbClr val="92D05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L9110S</a:t>
            </a:r>
            <a:endParaRPr lang="ko-KR" altLang="en-US" sz="3200" dirty="0">
              <a:solidFill>
                <a:srgbClr val="92D050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6BBC3E-840D-EE95-EB5E-6722E4EAC0C1}"/>
              </a:ext>
            </a:extLst>
          </p:cNvPr>
          <p:cNvSpPr txBox="1"/>
          <p:nvPr/>
        </p:nvSpPr>
        <p:spPr>
          <a:xfrm>
            <a:off x="112889" y="1404245"/>
            <a:ext cx="31256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b="1" i="0" dirty="0">
                <a:solidFill>
                  <a:srgbClr val="111111"/>
                </a:solidFill>
                <a:effectLst/>
                <a:latin typeface="-apple-system"/>
              </a:rPr>
              <a:t>◆ </a:t>
            </a:r>
            <a:r>
              <a:rPr lang="en-US" altLang="ko-KR" b="1" dirty="0">
                <a:solidFill>
                  <a:srgbClr val="111111"/>
                </a:solidFill>
                <a:latin typeface="-apple-system"/>
              </a:rPr>
              <a:t>L9110</a:t>
            </a:r>
            <a:endParaRPr lang="ko-KR" altLang="en-US" b="0" i="0" dirty="0">
              <a:solidFill>
                <a:srgbClr val="111111"/>
              </a:solidFill>
              <a:effectLst/>
              <a:latin typeface="-apple-system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9A3DAC-0927-B79E-98B1-54523C6B53D3}"/>
              </a:ext>
            </a:extLst>
          </p:cNvPr>
          <p:cNvSpPr txBox="1"/>
          <p:nvPr/>
        </p:nvSpPr>
        <p:spPr>
          <a:xfrm>
            <a:off x="6946547" y="1412013"/>
            <a:ext cx="55597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b="1" i="0" dirty="0">
                <a:solidFill>
                  <a:srgbClr val="111111"/>
                </a:solidFill>
                <a:effectLst/>
                <a:latin typeface="-apple-system"/>
              </a:rPr>
              <a:t>◆ 스펙</a:t>
            </a:r>
            <a:endParaRPr lang="ko-KR" altLang="en-US" b="0" i="0" dirty="0">
              <a:solidFill>
                <a:srgbClr val="111111"/>
              </a:solidFill>
              <a:effectLst/>
              <a:latin typeface="-apple-system"/>
            </a:endParaRP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A8694BAE-CFC8-7CAB-0118-A0BC281CD7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703200"/>
            <a:ext cx="3060700" cy="306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D3829AA-771A-7463-E858-3CB15DEAB8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8714" y="4218913"/>
            <a:ext cx="3060701" cy="2153973"/>
          </a:xfrm>
          <a:prstGeom prst="rect">
            <a:avLst/>
          </a:prstGeom>
        </p:spPr>
      </p:pic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16F17513-FEFD-CFCB-0776-5115730E40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0434821"/>
              </p:ext>
            </p:extLst>
          </p:nvPr>
        </p:nvGraphicFramePr>
        <p:xfrm>
          <a:off x="6862587" y="2488999"/>
          <a:ext cx="4400550" cy="1879600"/>
        </p:xfrm>
        <a:graphic>
          <a:graphicData uri="http://schemas.openxmlformats.org/drawingml/2006/table">
            <a:tbl>
              <a:tblPr/>
              <a:tblGrid>
                <a:gridCol w="1843263">
                  <a:extLst>
                    <a:ext uri="{9D8B030D-6E8A-4147-A177-3AD203B41FA5}">
                      <a16:colId xmlns:a16="http://schemas.microsoft.com/office/drawing/2014/main" val="1882945245"/>
                    </a:ext>
                  </a:extLst>
                </a:gridCol>
                <a:gridCol w="2557287">
                  <a:extLst>
                    <a:ext uri="{9D8B030D-6E8A-4147-A177-3AD203B41FA5}">
                      <a16:colId xmlns:a16="http://schemas.microsoft.com/office/drawing/2014/main" val="3884347644"/>
                    </a:ext>
                  </a:extLst>
                </a:gridCol>
              </a:tblGrid>
              <a:tr h="273050">
                <a:tc>
                  <a:txBody>
                    <a:bodyPr/>
                    <a:lstStyle/>
                    <a:p>
                      <a:pPr fontAlgn="base"/>
                      <a:r>
                        <a:rPr lang="ko-KR" altLang="en-US">
                          <a:effectLst/>
                          <a:latin typeface="se-nanumgothic"/>
                        </a:rPr>
                        <a:t>입력전압</a:t>
                      </a:r>
                      <a:endParaRPr lang="ko-KR" altLang="en-US">
                        <a:effectLst/>
                        <a:latin typeface="inherit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  <a:latin typeface="se-nanumgothic"/>
                        </a:rPr>
                        <a:t>DC 2.5V~12V</a:t>
                      </a:r>
                      <a:endParaRPr lang="en-US">
                        <a:effectLst/>
                        <a:latin typeface="inherit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2598378"/>
                  </a:ext>
                </a:extLst>
              </a:tr>
              <a:tr h="273050">
                <a:tc>
                  <a:txBody>
                    <a:bodyPr/>
                    <a:lstStyle/>
                    <a:p>
                      <a:pPr fontAlgn="base"/>
                      <a:r>
                        <a:rPr lang="ko-KR" altLang="en-US">
                          <a:effectLst/>
                          <a:latin typeface="se-nanumgothic"/>
                        </a:rPr>
                        <a:t>출력전류</a:t>
                      </a:r>
                      <a:endParaRPr lang="ko-KR" altLang="en-US">
                        <a:effectLst/>
                        <a:latin typeface="inherit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dirty="0">
                          <a:effectLst/>
                          <a:latin typeface="se-nanumgothic"/>
                        </a:rPr>
                        <a:t>~800mA</a:t>
                      </a:r>
                      <a:endParaRPr lang="en-US" dirty="0">
                        <a:effectLst/>
                        <a:latin typeface="inherit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6563019"/>
                  </a:ext>
                </a:extLst>
              </a:tr>
              <a:tr h="273050">
                <a:tc>
                  <a:txBody>
                    <a:bodyPr/>
                    <a:lstStyle/>
                    <a:p>
                      <a:pPr fontAlgn="base"/>
                      <a:r>
                        <a:rPr lang="ko-KR" altLang="en-US" dirty="0">
                          <a:effectLst/>
                          <a:latin typeface="se-nanumgothic"/>
                        </a:rPr>
                        <a:t>크기</a:t>
                      </a:r>
                      <a:endParaRPr lang="ko-KR" altLang="en-US" dirty="0">
                        <a:effectLst/>
                        <a:latin typeface="inherit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dirty="0">
                          <a:effectLst/>
                          <a:latin typeface="se-nanumgothic"/>
                        </a:rPr>
                        <a:t>2.8cm~2.1cm</a:t>
                      </a:r>
                      <a:endParaRPr lang="en-US" dirty="0">
                        <a:effectLst/>
                        <a:latin typeface="inherit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9093578"/>
                  </a:ext>
                </a:extLst>
              </a:tr>
              <a:tr h="273050">
                <a:tc>
                  <a:txBody>
                    <a:bodyPr/>
                    <a:lstStyle/>
                    <a:p>
                      <a:pPr fontAlgn="base"/>
                      <a:r>
                        <a:rPr lang="ko-KR" altLang="en-US">
                          <a:effectLst/>
                          <a:latin typeface="se-nanumgothic"/>
                        </a:rPr>
                        <a:t>제어모터 수</a:t>
                      </a:r>
                      <a:endParaRPr lang="ko-KR" altLang="en-US">
                        <a:effectLst/>
                        <a:latin typeface="inherit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altLang="ko-KR" dirty="0">
                          <a:effectLst/>
                          <a:latin typeface="se-nanumgothic"/>
                        </a:rPr>
                        <a:t>2</a:t>
                      </a:r>
                      <a:r>
                        <a:rPr lang="ko-KR" altLang="en-US" dirty="0">
                          <a:effectLst/>
                          <a:latin typeface="se-nanumgothic"/>
                        </a:rPr>
                        <a:t>채널</a:t>
                      </a:r>
                      <a:r>
                        <a:rPr lang="en-US" altLang="ko-KR" dirty="0">
                          <a:effectLst/>
                          <a:latin typeface="se-nanumgothic"/>
                        </a:rPr>
                        <a:t>, 2</a:t>
                      </a:r>
                      <a:r>
                        <a:rPr lang="ko-KR" altLang="en-US" dirty="0">
                          <a:effectLst/>
                          <a:latin typeface="se-nanumgothic"/>
                        </a:rPr>
                        <a:t>개의 </a:t>
                      </a:r>
                      <a:r>
                        <a:rPr lang="en-US" altLang="ko-KR" dirty="0">
                          <a:effectLst/>
                          <a:latin typeface="se-nanumgothic"/>
                        </a:rPr>
                        <a:t>DC</a:t>
                      </a:r>
                      <a:r>
                        <a:rPr lang="ko-KR" altLang="en-US" dirty="0">
                          <a:effectLst/>
                          <a:latin typeface="se-nanumgothic"/>
                        </a:rPr>
                        <a:t>모터 또는 </a:t>
                      </a:r>
                      <a:r>
                        <a:rPr lang="en-US" altLang="ko-KR" dirty="0">
                          <a:effectLst/>
                          <a:latin typeface="se-nanumgothic"/>
                        </a:rPr>
                        <a:t>4</a:t>
                      </a:r>
                      <a:r>
                        <a:rPr lang="ko-KR" altLang="en-US" dirty="0">
                          <a:effectLst/>
                          <a:latin typeface="se-nanumgothic"/>
                        </a:rPr>
                        <a:t>선</a:t>
                      </a:r>
                      <a:r>
                        <a:rPr lang="en-US" altLang="ko-KR" dirty="0">
                          <a:effectLst/>
                          <a:latin typeface="se-nanumgothic"/>
                        </a:rPr>
                        <a:t>2</a:t>
                      </a:r>
                      <a:r>
                        <a:rPr lang="ko-KR" altLang="en-US" dirty="0">
                          <a:effectLst/>
                          <a:latin typeface="se-nanumgothic"/>
                        </a:rPr>
                        <a:t>상 스텝모터</a:t>
                      </a:r>
                      <a:r>
                        <a:rPr lang="en-US" altLang="ko-KR" dirty="0">
                          <a:effectLst/>
                          <a:latin typeface="se-nanumgothic"/>
                        </a:rPr>
                        <a:t>.</a:t>
                      </a:r>
                      <a:endParaRPr lang="ko-KR" altLang="en-US" dirty="0">
                        <a:effectLst/>
                        <a:latin typeface="inherit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84594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956728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B66E2E1-7B0A-63F5-0049-DA0A4532E8E9}"/>
              </a:ext>
            </a:extLst>
          </p:cNvPr>
          <p:cNvSpPr txBox="1"/>
          <p:nvPr/>
        </p:nvSpPr>
        <p:spPr>
          <a:xfrm>
            <a:off x="203199" y="129189"/>
            <a:ext cx="7783689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en-US" altLang="ko-KR" sz="4800" dirty="0">
                <a:solidFill>
                  <a:srgbClr val="00B0F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SG-90 </a:t>
            </a:r>
            <a:r>
              <a:rPr lang="ko-KR" altLang="en-US" sz="4800" dirty="0" err="1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서보모터</a:t>
            </a:r>
            <a:endParaRPr lang="ko-KR" altLang="en-US" sz="4800" dirty="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20ED5F-FF09-4D59-4257-DD4415EAA8DD}"/>
              </a:ext>
            </a:extLst>
          </p:cNvPr>
          <p:cNvSpPr txBox="1"/>
          <p:nvPr/>
        </p:nvSpPr>
        <p:spPr>
          <a:xfrm>
            <a:off x="73377" y="1690942"/>
            <a:ext cx="4483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◆ </a:t>
            </a:r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SG-90 </a:t>
            </a:r>
            <a:r>
              <a:rPr lang="ko-KR" altLang="en-US" dirty="0" err="1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서보모터</a:t>
            </a:r>
            <a:endParaRPr lang="en-US" altLang="ko-KR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ABF2CE-2B87-6E1F-1306-86915D5455F7}"/>
              </a:ext>
            </a:extLst>
          </p:cNvPr>
          <p:cNvSpPr txBox="1"/>
          <p:nvPr/>
        </p:nvSpPr>
        <p:spPr>
          <a:xfrm>
            <a:off x="6027561" y="1690942"/>
            <a:ext cx="4483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◆스펙</a:t>
            </a:r>
            <a:endParaRPr lang="en-US" altLang="ko-KR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D76D2F4A-A6E2-E0DB-1ABA-63C7EB51F84A}"/>
              </a:ext>
            </a:extLst>
          </p:cNvPr>
          <p:cNvCxnSpPr/>
          <p:nvPr/>
        </p:nvCxnSpPr>
        <p:spPr>
          <a:xfrm>
            <a:off x="5875161" y="1612900"/>
            <a:ext cx="0" cy="511591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146" name="Picture 2">
            <a:extLst>
              <a:ext uri="{FF2B5EF4-FFF2-40B4-BE49-F238E27FC236}">
                <a16:creationId xmlns:a16="http://schemas.microsoft.com/office/drawing/2014/main" id="{5011B93F-1F9B-166B-6464-5388869189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9756" y="2060274"/>
            <a:ext cx="3553609" cy="3553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1C85CB2-093D-AB67-B01E-B16B387782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066" y="5544184"/>
            <a:ext cx="4826001" cy="110080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5C99586-17A4-8074-259D-9FA889C0BEE8}"/>
              </a:ext>
            </a:extLst>
          </p:cNvPr>
          <p:cNvSpPr txBox="1"/>
          <p:nvPr/>
        </p:nvSpPr>
        <p:spPr>
          <a:xfrm>
            <a:off x="5970412" y="2791030"/>
            <a:ext cx="6132688" cy="26775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0" i="0" dirty="0">
                <a:solidFill>
                  <a:schemeClr val="bg2">
                    <a:lumMod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동작 전압 </a:t>
            </a:r>
            <a:r>
              <a:rPr lang="en-US" altLang="ko-KR" sz="1600" b="0" i="0" dirty="0">
                <a:solidFill>
                  <a:schemeClr val="bg2">
                    <a:lumMod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DC 3.0V - 5.5V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0" i="0" dirty="0">
                <a:solidFill>
                  <a:schemeClr val="bg2">
                    <a:lumMod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최대 회전 각도 </a:t>
            </a:r>
            <a:r>
              <a:rPr lang="en-US" altLang="ko-KR" sz="1600" b="0" i="0" dirty="0">
                <a:solidFill>
                  <a:schemeClr val="bg2">
                    <a:lumMod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</a:t>
            </a:r>
          </a:p>
          <a:p>
            <a:pPr algn="l">
              <a:lnSpc>
                <a:spcPct val="150000"/>
              </a:lnSpc>
            </a:pP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   </a:t>
            </a:r>
            <a:r>
              <a:rPr lang="en-US" altLang="ko-KR" sz="1600" b="0" i="0" dirty="0">
                <a:solidFill>
                  <a:schemeClr val="bg2">
                    <a:lumMod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0~180</a:t>
            </a:r>
            <a:r>
              <a:rPr lang="ko-KR" altLang="en-US" sz="1600" b="0" i="0" dirty="0">
                <a:solidFill>
                  <a:schemeClr val="bg2">
                    <a:lumMod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도</a:t>
            </a:r>
            <a:r>
              <a:rPr lang="en-US" altLang="ko-KR" sz="1600" b="0" i="0" dirty="0">
                <a:solidFill>
                  <a:schemeClr val="bg2">
                    <a:lumMod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(170</a:t>
            </a:r>
            <a:r>
              <a:rPr lang="ko-KR" altLang="en-US" sz="1600" b="0" i="0" dirty="0">
                <a:solidFill>
                  <a:schemeClr val="bg2">
                    <a:lumMod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도 이내의 범위로 </a:t>
            </a:r>
            <a:r>
              <a:rPr lang="ko-KR" altLang="en-US" sz="1600" b="0" i="0" dirty="0" err="1">
                <a:solidFill>
                  <a:schemeClr val="bg2">
                    <a:lumMod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제어하는것을</a:t>
            </a:r>
            <a:r>
              <a:rPr lang="ko-KR" altLang="en-US" sz="1600" b="0" i="0" dirty="0">
                <a:solidFill>
                  <a:schemeClr val="bg2">
                    <a:lumMod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권장</a:t>
            </a:r>
            <a:r>
              <a:rPr lang="en-US" altLang="ko-KR" sz="1600" b="0" i="0" dirty="0">
                <a:solidFill>
                  <a:schemeClr val="bg2">
                    <a:lumMod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)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0" i="0" dirty="0">
                <a:solidFill>
                  <a:schemeClr val="bg2">
                    <a:lumMod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토크 </a:t>
            </a:r>
            <a:r>
              <a:rPr lang="en-US" altLang="ko-KR" sz="1600" b="0" i="0" dirty="0">
                <a:solidFill>
                  <a:schemeClr val="bg2">
                    <a:lumMod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1.6 kgf.cm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0" i="0" dirty="0">
                <a:solidFill>
                  <a:schemeClr val="bg2">
                    <a:lumMod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기어 재질 </a:t>
            </a:r>
            <a:r>
              <a:rPr lang="en-US" altLang="ko-KR" sz="1600" b="0" i="0" dirty="0">
                <a:solidFill>
                  <a:schemeClr val="bg2">
                    <a:lumMod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</a:t>
            </a:r>
            <a:r>
              <a:rPr lang="ko-KR" altLang="en-US" sz="1600" b="0" i="0" dirty="0">
                <a:solidFill>
                  <a:schemeClr val="bg2">
                    <a:lumMod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플라스틱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0" i="0" dirty="0">
                <a:solidFill>
                  <a:schemeClr val="bg2">
                    <a:lumMod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크기 </a:t>
            </a:r>
            <a:r>
              <a:rPr lang="en-US" altLang="ko-KR" sz="1600" b="0" i="0" dirty="0">
                <a:solidFill>
                  <a:schemeClr val="bg2">
                    <a:lumMod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22.2 x 11.8 x 31 mm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0" i="0" dirty="0">
                <a:solidFill>
                  <a:schemeClr val="bg2">
                    <a:lumMod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무게 </a:t>
            </a:r>
            <a:r>
              <a:rPr lang="en-US" altLang="ko-KR" sz="1600" b="0" i="0" dirty="0">
                <a:solidFill>
                  <a:schemeClr val="bg2">
                    <a:lumMod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9 g</a:t>
            </a:r>
          </a:p>
        </p:txBody>
      </p:sp>
    </p:spTree>
    <p:extLst>
      <p:ext uri="{BB962C8B-B14F-4D97-AF65-F5344CB8AC3E}">
        <p14:creationId xmlns:p14="http://schemas.microsoft.com/office/powerpoint/2010/main" val="28525274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B66E2E1-7B0A-63F5-0049-DA0A4532E8E9}"/>
              </a:ext>
            </a:extLst>
          </p:cNvPr>
          <p:cNvSpPr txBox="1"/>
          <p:nvPr/>
        </p:nvSpPr>
        <p:spPr>
          <a:xfrm>
            <a:off x="203199" y="129189"/>
            <a:ext cx="7783689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en-US" altLang="ko-KR" sz="4800" dirty="0">
                <a:solidFill>
                  <a:srgbClr val="00B0F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MG995 </a:t>
            </a:r>
            <a:r>
              <a:rPr lang="ko-KR" altLang="en-US" sz="4800" dirty="0" err="1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서보모터</a:t>
            </a:r>
            <a:endParaRPr lang="ko-KR" altLang="en-US" sz="4800" dirty="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20ED5F-FF09-4D59-4257-DD4415EAA8DD}"/>
              </a:ext>
            </a:extLst>
          </p:cNvPr>
          <p:cNvSpPr txBox="1"/>
          <p:nvPr/>
        </p:nvSpPr>
        <p:spPr>
          <a:xfrm>
            <a:off x="73377" y="1690942"/>
            <a:ext cx="4483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◆ </a:t>
            </a:r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MG995 </a:t>
            </a:r>
            <a:r>
              <a:rPr lang="ko-KR" altLang="en-US" dirty="0" err="1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서보모터</a:t>
            </a:r>
            <a:endParaRPr lang="en-US" altLang="ko-KR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ABF2CE-2B87-6E1F-1306-86915D5455F7}"/>
              </a:ext>
            </a:extLst>
          </p:cNvPr>
          <p:cNvSpPr txBox="1"/>
          <p:nvPr/>
        </p:nvSpPr>
        <p:spPr>
          <a:xfrm>
            <a:off x="6027561" y="1690942"/>
            <a:ext cx="4483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◆스펙</a:t>
            </a:r>
            <a:endParaRPr lang="en-US" altLang="ko-KR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D76D2F4A-A6E2-E0DB-1ABA-63C7EB51F84A}"/>
              </a:ext>
            </a:extLst>
          </p:cNvPr>
          <p:cNvCxnSpPr/>
          <p:nvPr/>
        </p:nvCxnSpPr>
        <p:spPr>
          <a:xfrm>
            <a:off x="5875161" y="1612900"/>
            <a:ext cx="0" cy="511591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A96D67C4-EE71-F4D1-C22E-DC6690BE88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7544" y="2079599"/>
            <a:ext cx="3264605" cy="3264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C76F049-2310-0929-58BB-50407A9B2E8C}"/>
              </a:ext>
            </a:extLst>
          </p:cNvPr>
          <p:cNvSpPr txBox="1"/>
          <p:nvPr/>
        </p:nvSpPr>
        <p:spPr>
          <a:xfrm>
            <a:off x="6244167" y="2122363"/>
            <a:ext cx="6467122" cy="46474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6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MG995 </a:t>
            </a:r>
            <a:r>
              <a:rPr lang="ko-KR" altLang="en-US" sz="1600" b="0" i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서보</a:t>
            </a:r>
            <a:r>
              <a:rPr lang="ko-KR" altLang="en-US" sz="16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모터 주요 기능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6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수명 연장을 위한 메탈 </a:t>
            </a:r>
            <a:r>
              <a:rPr lang="ko-KR" altLang="en-US" sz="1600" b="0" i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기어드</a:t>
            </a:r>
            <a:r>
              <a:rPr lang="ko-KR" altLang="en-US" sz="16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ko-KR" altLang="en-US" sz="1600" b="0" i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서보</a:t>
            </a:r>
            <a:endParaRPr lang="ko-KR" altLang="en-US" sz="1600" b="0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6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안정적이고 충격에 강한 이중 볼 베어링 설계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6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빠른 응답을 위한 고속 회전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6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빠른 제어 응답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600" b="0" i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서보</a:t>
            </a:r>
            <a:r>
              <a:rPr lang="ko-KR" altLang="en-US" sz="16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이동 범위 전체에서 일정한 토크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6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뛰어난 </a:t>
            </a:r>
            <a:r>
              <a:rPr lang="ko-KR" altLang="en-US" sz="1600" b="0" i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유지력</a:t>
            </a:r>
            <a:endParaRPr lang="ko-KR" altLang="en-US" sz="1600" b="0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6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무게</a:t>
            </a:r>
            <a:r>
              <a:rPr lang="en-US" altLang="ko-KR" sz="16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55g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6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차원</a:t>
            </a:r>
            <a:r>
              <a:rPr lang="en-US" altLang="ko-KR" sz="16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40.7×19.7×42.9mm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6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작동 전압 범위</a:t>
            </a:r>
            <a:r>
              <a:rPr lang="en-US" altLang="ko-KR" sz="16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4.8V ~ 7.2V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6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실속 토크</a:t>
            </a:r>
            <a:r>
              <a:rPr lang="en-US" altLang="ko-KR" sz="16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9.4kg/cm(4.8v); 11kg/cm (6v)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6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작동 속도</a:t>
            </a:r>
            <a:r>
              <a:rPr lang="en-US" altLang="ko-KR" sz="16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0.2</a:t>
            </a:r>
            <a:r>
              <a:rPr lang="ko-KR" altLang="en-US" sz="16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초</a:t>
            </a:r>
            <a:r>
              <a:rPr lang="en-US" altLang="ko-KR" sz="16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/60º(4.8V), 0.16</a:t>
            </a:r>
            <a:r>
              <a:rPr lang="ko-KR" altLang="en-US" sz="16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초</a:t>
            </a:r>
            <a:r>
              <a:rPr lang="en-US" altLang="ko-KR" sz="16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/60º(6V)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6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회전 정도</a:t>
            </a:r>
            <a:r>
              <a:rPr lang="en-US" altLang="ko-KR" sz="16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180º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600" b="0" i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데드</a:t>
            </a:r>
            <a:r>
              <a:rPr lang="ko-KR" altLang="en-US" sz="16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밴드 폭</a:t>
            </a:r>
            <a:r>
              <a:rPr lang="en-US" altLang="ko-KR" sz="16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5μs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6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작동 온도 범위</a:t>
            </a:r>
            <a:r>
              <a:rPr lang="en-US" altLang="ko-KR" sz="16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0ºC ~ +55ºC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6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유휴 시 전류 소비</a:t>
            </a:r>
            <a:r>
              <a:rPr lang="en-US" altLang="ko-KR" sz="16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10mA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600" b="0" i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무부하</a:t>
            </a:r>
            <a:r>
              <a:rPr lang="ko-KR" altLang="en-US" sz="16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작동 전류 소모</a:t>
            </a:r>
            <a:r>
              <a:rPr lang="en-US" altLang="ko-KR" sz="16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170mA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6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최대 부하 시 전류</a:t>
            </a:r>
            <a:r>
              <a:rPr lang="en-US" altLang="ko-KR" sz="16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1200mA</a:t>
            </a:r>
          </a:p>
        </p:txBody>
      </p:sp>
    </p:spTree>
    <p:extLst>
      <p:ext uri="{BB962C8B-B14F-4D97-AF65-F5344CB8AC3E}">
        <p14:creationId xmlns:p14="http://schemas.microsoft.com/office/powerpoint/2010/main" val="7880646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B49ECBB-1EEC-ACDF-EA1E-F37E6B3E0A22}"/>
              </a:ext>
            </a:extLst>
          </p:cNvPr>
          <p:cNvSpPr txBox="1"/>
          <p:nvPr/>
        </p:nvSpPr>
        <p:spPr>
          <a:xfrm>
            <a:off x="3254022" y="2875002"/>
            <a:ext cx="5683955" cy="11079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6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라즈베리파이</a:t>
            </a:r>
            <a:endParaRPr lang="ko-KR" altLang="en-US" sz="6600" dirty="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294097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1B78CC3-F67B-B4E6-72DF-469F6DE829CD}"/>
              </a:ext>
            </a:extLst>
          </p:cNvPr>
          <p:cNvSpPr txBox="1"/>
          <p:nvPr/>
        </p:nvSpPr>
        <p:spPr>
          <a:xfrm>
            <a:off x="203199" y="129189"/>
            <a:ext cx="7783689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ko-KR" altLang="en-US" sz="4800" dirty="0" err="1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라즈베리파이</a:t>
            </a:r>
            <a:r>
              <a:rPr lang="ko-KR" altLang="en-US" sz="4800" dirty="0">
                <a:solidFill>
                  <a:srgbClr val="00B0F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</a:t>
            </a:r>
            <a:r>
              <a:rPr lang="en-US" altLang="ko-KR" sz="4800" dirty="0">
                <a:solidFill>
                  <a:srgbClr val="00B0F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4 model B</a:t>
            </a:r>
            <a:endParaRPr lang="ko-KR" altLang="en-US" sz="4800" dirty="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pic>
        <p:nvPicPr>
          <p:cNvPr id="9218" name="Picture 2" descr="라즈베리파이 4 Model B 출시, 더 많은 사용자와 강력한 Desk Top">
            <a:extLst>
              <a:ext uri="{FF2B5EF4-FFF2-40B4-BE49-F238E27FC236}">
                <a16:creationId xmlns:a16="http://schemas.microsoft.com/office/drawing/2014/main" id="{223FE228-BD3C-DBFF-EFA0-8F47FA49BA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6628" y="1149350"/>
            <a:ext cx="7118743" cy="5027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29777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B803B4C7-D3A5-6C93-75F4-3FFF449301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299" y="1430161"/>
            <a:ext cx="9680750" cy="4558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00739E3-22BF-311F-5C10-4FBF95C7C9BD}"/>
              </a:ext>
            </a:extLst>
          </p:cNvPr>
          <p:cNvSpPr txBox="1"/>
          <p:nvPr/>
        </p:nvSpPr>
        <p:spPr>
          <a:xfrm>
            <a:off x="203200" y="129189"/>
            <a:ext cx="7106356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ko-KR" altLang="en-US" sz="4800" dirty="0">
                <a:solidFill>
                  <a:schemeClr val="accent6">
                    <a:lumMod val="60000"/>
                    <a:lumOff val="40000"/>
                  </a:schemeClr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모터 특징 비교</a:t>
            </a:r>
          </a:p>
        </p:txBody>
      </p:sp>
    </p:spTree>
    <p:extLst>
      <p:ext uri="{BB962C8B-B14F-4D97-AF65-F5344CB8AC3E}">
        <p14:creationId xmlns:p14="http://schemas.microsoft.com/office/powerpoint/2010/main" val="9902992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EA76E28-C180-7D1A-DE7D-63EDF3C345F2}"/>
              </a:ext>
            </a:extLst>
          </p:cNvPr>
          <p:cNvSpPr txBox="1"/>
          <p:nvPr/>
        </p:nvSpPr>
        <p:spPr>
          <a:xfrm>
            <a:off x="203200" y="129189"/>
            <a:ext cx="7106356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ko-KR" altLang="en-US" sz="48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스텝모터 </a:t>
            </a:r>
            <a:r>
              <a:rPr lang="en-US" altLang="ko-KR" sz="4800" dirty="0">
                <a:solidFill>
                  <a:srgbClr val="00B0F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28BYJ-48</a:t>
            </a:r>
            <a:endParaRPr lang="ko-KR" altLang="en-US" sz="4800" dirty="0">
              <a:solidFill>
                <a:srgbClr val="00B0F0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E4875D5-CED6-AAB4-53E4-191D5581CF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401" y="2297288"/>
            <a:ext cx="3194049" cy="319404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3F1D1FF-E0AA-D0B6-30CB-D6EFE4689047}"/>
              </a:ext>
            </a:extLst>
          </p:cNvPr>
          <p:cNvSpPr txBox="1"/>
          <p:nvPr/>
        </p:nvSpPr>
        <p:spPr>
          <a:xfrm>
            <a:off x="203200" y="1762666"/>
            <a:ext cx="4483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◆ </a:t>
            </a:r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Stepper</a:t>
            </a:r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Motor</a:t>
            </a:r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28BYJ48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5A7686-403E-9A37-DD05-8AB1C266B34C}"/>
              </a:ext>
            </a:extLst>
          </p:cNvPr>
          <p:cNvSpPr txBox="1"/>
          <p:nvPr/>
        </p:nvSpPr>
        <p:spPr>
          <a:xfrm>
            <a:off x="6203245" y="1762666"/>
            <a:ext cx="314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◆ </a:t>
            </a:r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28BYJ48 </a:t>
            </a:r>
            <a:r>
              <a:rPr lang="ko-KR" altLang="en-US" dirty="0" err="1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주요스펙</a:t>
            </a:r>
            <a:endParaRPr lang="en-US" altLang="ko-KR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5ADA9D-AAAD-E740-FBAD-BBB0F1949A44}"/>
              </a:ext>
            </a:extLst>
          </p:cNvPr>
          <p:cNvSpPr txBox="1"/>
          <p:nvPr/>
        </p:nvSpPr>
        <p:spPr>
          <a:xfrm>
            <a:off x="7112001" y="303734"/>
            <a:ext cx="4651022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ko-KR" altLang="en-US" sz="3200" dirty="0">
                <a:solidFill>
                  <a:schemeClr val="bg1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모터드라이버 </a:t>
            </a:r>
            <a:r>
              <a:rPr lang="en-US" altLang="ko-KR" sz="3200" b="0" i="0" dirty="0">
                <a:solidFill>
                  <a:srgbClr val="92D05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ULN2003</a:t>
            </a:r>
            <a:r>
              <a:rPr lang="en-US" altLang="ko-KR" sz="3200" dirty="0">
                <a:solidFill>
                  <a:srgbClr val="92D05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endParaRPr lang="ko-KR" altLang="en-US" sz="3200" dirty="0">
              <a:solidFill>
                <a:srgbClr val="92D050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D1E124A-DE9E-B38C-7536-A4EA079ED1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50" y="5452660"/>
            <a:ext cx="5537200" cy="1276151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EE6D01D1-1A74-2A91-73A3-36F1B473D3A6}"/>
              </a:ext>
            </a:extLst>
          </p:cNvPr>
          <p:cNvCxnSpPr/>
          <p:nvPr/>
        </p:nvCxnSpPr>
        <p:spPr>
          <a:xfrm>
            <a:off x="5988050" y="1612900"/>
            <a:ext cx="0" cy="511591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306F699-E187-0C2F-167C-A8DC0C2265AD}"/>
              </a:ext>
            </a:extLst>
          </p:cNvPr>
          <p:cNvSpPr txBox="1"/>
          <p:nvPr/>
        </p:nvSpPr>
        <p:spPr>
          <a:xfrm>
            <a:off x="6203245" y="2613989"/>
            <a:ext cx="5537199" cy="3375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latinLnBrk="1">
              <a:lnSpc>
                <a:spcPct val="150000"/>
              </a:lnSpc>
            </a:pPr>
            <a:r>
              <a:rPr lang="ko-KR" altLang="en-US" sz="1600" b="1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특징</a:t>
            </a:r>
            <a:r>
              <a:rPr lang="en-US" altLang="ko-KR" sz="1600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</a:t>
            </a:r>
            <a:r>
              <a:rPr lang="ko-KR" altLang="en-US" sz="1600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회전각도</a:t>
            </a:r>
            <a:r>
              <a:rPr lang="en-US" altLang="ko-KR" sz="1600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, </a:t>
            </a:r>
            <a:r>
              <a:rPr lang="ko-KR" altLang="en-US" sz="1600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회전방향</a:t>
            </a:r>
            <a:r>
              <a:rPr lang="en-US" altLang="ko-KR" sz="1600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, </a:t>
            </a:r>
            <a:r>
              <a:rPr lang="ko-KR" altLang="en-US" sz="1600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속도제어 가능</a:t>
            </a:r>
            <a:br>
              <a:rPr lang="en-US" altLang="ko-KR" sz="1600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</a:br>
            <a:r>
              <a:rPr lang="ko-KR" altLang="en-US" sz="1600" dirty="0">
                <a:solidFill>
                  <a:srgbClr val="0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구동</a:t>
            </a:r>
            <a:r>
              <a:rPr lang="ko-KR" altLang="en-US" sz="1600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전압： </a:t>
            </a:r>
            <a:r>
              <a:rPr lang="en-US" altLang="ko-KR" sz="1600" b="0" i="0" dirty="0">
                <a:solidFill>
                  <a:srgbClr val="F12F22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5 VDC</a:t>
            </a:r>
            <a:br>
              <a:rPr lang="en-US" altLang="ko-KR" sz="1600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</a:br>
            <a:r>
              <a:rPr lang="en-US" altLang="ko-KR" sz="1600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Number of Phase </a:t>
            </a:r>
            <a:r>
              <a:rPr lang="ko-KR" altLang="en-US" sz="1600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： </a:t>
            </a:r>
            <a:r>
              <a:rPr lang="en-US" altLang="ko-KR" sz="1600" b="0" i="0" dirty="0">
                <a:solidFill>
                  <a:srgbClr val="F12F22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4</a:t>
            </a:r>
            <a:br>
              <a:rPr lang="en-US" altLang="ko-KR" sz="1600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</a:br>
            <a:r>
              <a:rPr lang="ko-KR" altLang="en-US" sz="1600" dirty="0" err="1">
                <a:solidFill>
                  <a:srgbClr val="0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스텝당각도</a:t>
            </a:r>
            <a:r>
              <a:rPr lang="ko-KR" altLang="en-US" sz="1600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：</a:t>
            </a:r>
            <a:r>
              <a:rPr lang="en-US" altLang="ko-KR" sz="1600" b="0" i="0" dirty="0">
                <a:solidFill>
                  <a:srgbClr val="F12F22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5.625° /64  4096</a:t>
            </a:r>
            <a:r>
              <a:rPr lang="ko-KR" altLang="en-US" sz="1600" b="0" i="0" dirty="0">
                <a:solidFill>
                  <a:srgbClr val="F12F22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단계</a:t>
            </a:r>
            <a:r>
              <a:rPr lang="en-US" altLang="ko-KR" sz="1600" b="0" i="0" dirty="0">
                <a:solidFill>
                  <a:srgbClr val="F12F22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, full step - 11.25° /64 2048</a:t>
            </a:r>
            <a:r>
              <a:rPr lang="ko-KR" altLang="en-US" sz="1600" b="0" i="0" dirty="0">
                <a:solidFill>
                  <a:srgbClr val="F12F22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단계</a:t>
            </a:r>
            <a:br>
              <a:rPr lang="ko-KR" altLang="en-US" sz="1600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</a:br>
            <a:r>
              <a:rPr lang="en-US" altLang="ko-KR" sz="1600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Frequency : 100Hz</a:t>
            </a:r>
            <a:br>
              <a:rPr lang="en-US" altLang="ko-KR" sz="1600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</a:br>
            <a:r>
              <a:rPr lang="ko-KR" altLang="en-US" sz="1600" b="0" i="0" dirty="0" err="1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기어비</a:t>
            </a:r>
            <a:r>
              <a:rPr lang="en-US" altLang="ko-KR" sz="1600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  64:1</a:t>
            </a:r>
            <a:br>
              <a:rPr lang="en-US" altLang="ko-KR" sz="1600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</a:br>
            <a:r>
              <a:rPr lang="ko-KR" altLang="en-US" sz="1600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지름</a:t>
            </a:r>
            <a:r>
              <a:rPr lang="en-US" altLang="ko-KR" sz="1600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28mm</a:t>
            </a:r>
            <a:br>
              <a:rPr lang="en-US" altLang="ko-KR" sz="1600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</a:br>
            <a:r>
              <a:rPr lang="ko-KR" altLang="en-US" sz="1600" dirty="0">
                <a:solidFill>
                  <a:srgbClr val="0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토크</a:t>
            </a:r>
            <a:r>
              <a:rPr lang="en-US" altLang="ko-KR" sz="1600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3</a:t>
            </a:r>
            <a:r>
              <a:rPr lang="en-US" altLang="ko-KR" sz="1600" dirty="0">
                <a:solidFill>
                  <a:srgbClr val="0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4.3mN.m</a:t>
            </a:r>
            <a:endParaRPr lang="ko-KR" altLang="en-US" sz="16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339356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EA76E28-C180-7D1A-DE7D-63EDF3C345F2}"/>
              </a:ext>
            </a:extLst>
          </p:cNvPr>
          <p:cNvSpPr txBox="1"/>
          <p:nvPr/>
        </p:nvSpPr>
        <p:spPr>
          <a:xfrm>
            <a:off x="0" y="334061"/>
            <a:ext cx="7106356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en-US" altLang="ko-KR" sz="4400" b="1" i="0" dirty="0">
                <a:solidFill>
                  <a:srgbClr val="00B0F0"/>
                </a:solidFill>
                <a:effectLst/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LK-STPM LE21</a:t>
            </a:r>
            <a:r>
              <a:rPr lang="ko-KR" altLang="en-US" sz="4400" dirty="0" err="1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스테핑모터</a:t>
            </a:r>
            <a:endParaRPr lang="ko-KR" altLang="en-US" sz="4400" dirty="0">
              <a:solidFill>
                <a:srgbClr val="00B0F0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F1D1FF-E0AA-D0B6-30CB-D6EFE4689047}"/>
              </a:ext>
            </a:extLst>
          </p:cNvPr>
          <p:cNvSpPr txBox="1"/>
          <p:nvPr/>
        </p:nvSpPr>
        <p:spPr>
          <a:xfrm>
            <a:off x="203200" y="1762666"/>
            <a:ext cx="4483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◆ </a:t>
            </a:r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4</a:t>
            </a:r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상 </a:t>
            </a:r>
            <a:r>
              <a:rPr lang="ko-KR" altLang="en-US" dirty="0" err="1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유티폴라형</a:t>
            </a:r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ko-KR" altLang="en-US" dirty="0" err="1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스테핑모터</a:t>
            </a:r>
            <a:endParaRPr lang="en-US" altLang="ko-KR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5A7686-403E-9A37-DD05-8AB1C266B34C}"/>
              </a:ext>
            </a:extLst>
          </p:cNvPr>
          <p:cNvSpPr txBox="1"/>
          <p:nvPr/>
        </p:nvSpPr>
        <p:spPr>
          <a:xfrm>
            <a:off x="6203245" y="1762666"/>
            <a:ext cx="314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◆ 스펙</a:t>
            </a:r>
            <a:endParaRPr lang="en-US" altLang="ko-KR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5ADA9D-AAAD-E740-FBAD-BBB0F1949A44}"/>
              </a:ext>
            </a:extLst>
          </p:cNvPr>
          <p:cNvSpPr txBox="1"/>
          <p:nvPr/>
        </p:nvSpPr>
        <p:spPr>
          <a:xfrm>
            <a:off x="7416801" y="495097"/>
            <a:ext cx="4651022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ko-KR" altLang="en-US" sz="3200" dirty="0">
                <a:solidFill>
                  <a:schemeClr val="bg1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모터드라이버 </a:t>
            </a:r>
            <a:r>
              <a:rPr lang="en-US" altLang="ko-KR" sz="3200" b="0" i="0" dirty="0">
                <a:solidFill>
                  <a:srgbClr val="92D05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ULN2003</a:t>
            </a:r>
            <a:r>
              <a:rPr lang="en-US" altLang="ko-KR" sz="3200" dirty="0">
                <a:solidFill>
                  <a:srgbClr val="92D05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endParaRPr lang="ko-KR" altLang="en-US" sz="3200" dirty="0">
              <a:solidFill>
                <a:srgbClr val="92D050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EE6D01D1-1A74-2A91-73A3-36F1B473D3A6}"/>
              </a:ext>
            </a:extLst>
          </p:cNvPr>
          <p:cNvCxnSpPr/>
          <p:nvPr/>
        </p:nvCxnSpPr>
        <p:spPr>
          <a:xfrm>
            <a:off x="5988050" y="1612900"/>
            <a:ext cx="0" cy="511591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18170FD4-DC9F-89B5-A84B-9C8EA32A4C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5522" y="3105950"/>
            <a:ext cx="2731174" cy="22606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A823FC5-AA9B-7464-1F24-768587E427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632" y="3170252"/>
            <a:ext cx="2519890" cy="213199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CD6D03F0-EF83-CE3A-5F56-0D662882517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3662"/>
          <a:stretch/>
        </p:blipFill>
        <p:spPr>
          <a:xfrm>
            <a:off x="6203245" y="2131998"/>
            <a:ext cx="5916671" cy="217929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14B5766-2E2D-C6A1-541D-F8DE6E90EB9D}"/>
              </a:ext>
            </a:extLst>
          </p:cNvPr>
          <p:cNvSpPr txBox="1"/>
          <p:nvPr/>
        </p:nvSpPr>
        <p:spPr>
          <a:xfrm>
            <a:off x="358071" y="6404804"/>
            <a:ext cx="62198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hlinkClick r:id="rId6"/>
              </a:rPr>
              <a:t>https://www.devicemart.co.kr/goods/view?no=14623021</a:t>
            </a:r>
            <a:r>
              <a:rPr lang="ko-KR" altLang="en-US" sz="1400" dirty="0"/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A7A096-253E-D76D-1828-0C7B6AD41B65}"/>
              </a:ext>
            </a:extLst>
          </p:cNvPr>
          <p:cNvSpPr txBox="1"/>
          <p:nvPr/>
        </p:nvSpPr>
        <p:spPr>
          <a:xfrm>
            <a:off x="-5645" y="351"/>
            <a:ext cx="62201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00B0F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4</a:t>
            </a:r>
            <a:r>
              <a:rPr lang="ko-KR" altLang="en-US" dirty="0">
                <a:solidFill>
                  <a:srgbClr val="00B0F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상 </a:t>
            </a:r>
            <a:r>
              <a:rPr lang="ko-KR" altLang="en-US" dirty="0" err="1">
                <a:solidFill>
                  <a:srgbClr val="00B0F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유니폴라형</a:t>
            </a:r>
            <a:endParaRPr lang="ko-KR" altLang="en-US" dirty="0">
              <a:solidFill>
                <a:srgbClr val="00B0F0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DEB15ED-D3FD-86D4-E670-753AB01587E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5999" y="4465889"/>
            <a:ext cx="5887365" cy="1985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037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1AEF098-D830-6A0F-D01B-51E3E5660FA1}"/>
              </a:ext>
            </a:extLst>
          </p:cNvPr>
          <p:cNvSpPr txBox="1"/>
          <p:nvPr/>
        </p:nvSpPr>
        <p:spPr>
          <a:xfrm>
            <a:off x="152400" y="119584"/>
            <a:ext cx="788669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ko-KR" altLang="en-US" sz="3200" dirty="0">
                <a:solidFill>
                  <a:schemeClr val="bg1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스텝모터드라이버 </a:t>
            </a:r>
            <a:r>
              <a:rPr lang="en-US" altLang="ko-KR" sz="3200" b="0" i="0" dirty="0">
                <a:solidFill>
                  <a:srgbClr val="92D05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ULN2003</a:t>
            </a:r>
            <a:r>
              <a:rPr lang="en-US" altLang="ko-KR" sz="3200" dirty="0">
                <a:solidFill>
                  <a:srgbClr val="92D05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endParaRPr lang="ko-KR" altLang="en-US" sz="3200" dirty="0">
              <a:solidFill>
                <a:srgbClr val="92D050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E5BF69D-EE80-E3D6-C138-A3003D4CE9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472" t="15293" r="23518" b="9727"/>
          <a:stretch/>
        </p:blipFill>
        <p:spPr>
          <a:xfrm>
            <a:off x="39511" y="1512776"/>
            <a:ext cx="3270462" cy="260208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B2315CB-08AB-42FB-B7AE-9D40059ACB1B}"/>
              </a:ext>
            </a:extLst>
          </p:cNvPr>
          <p:cNvSpPr txBox="1"/>
          <p:nvPr/>
        </p:nvSpPr>
        <p:spPr>
          <a:xfrm>
            <a:off x="406870" y="1003743"/>
            <a:ext cx="4483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◆ </a:t>
            </a:r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ULN2003</a:t>
            </a:r>
          </a:p>
        </p:txBody>
      </p:sp>
      <p:pic>
        <p:nvPicPr>
          <p:cNvPr id="1028" name="Picture 4" descr="ULN2003">
            <a:extLst>
              <a:ext uri="{FF2B5EF4-FFF2-40B4-BE49-F238E27FC236}">
                <a16:creationId xmlns:a16="http://schemas.microsoft.com/office/drawing/2014/main" id="{AF7ECEA6-7915-363E-2DC0-1C27EA93CD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3088" y="1902242"/>
            <a:ext cx="3038593" cy="1823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E76C39E-5E1D-55F0-483C-D74561414E15}"/>
              </a:ext>
            </a:extLst>
          </p:cNvPr>
          <p:cNvSpPr txBox="1"/>
          <p:nvPr/>
        </p:nvSpPr>
        <p:spPr>
          <a:xfrm>
            <a:off x="406870" y="4114864"/>
            <a:ext cx="4483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◆ 특징</a:t>
            </a:r>
            <a:endParaRPr lang="en-US" altLang="ko-KR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pic>
        <p:nvPicPr>
          <p:cNvPr id="1030" name="Picture 6" descr="stepper motor schematic">
            <a:extLst>
              <a:ext uri="{FF2B5EF4-FFF2-40B4-BE49-F238E27FC236}">
                <a16:creationId xmlns:a16="http://schemas.microsoft.com/office/drawing/2014/main" id="{3161C011-4BC0-737F-B331-E5BA074CFE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3788" y="1135603"/>
            <a:ext cx="4402939" cy="3109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0F150A1-1975-6BEC-0813-1E540766E876}"/>
              </a:ext>
            </a:extLst>
          </p:cNvPr>
          <p:cNvSpPr txBox="1"/>
          <p:nvPr/>
        </p:nvSpPr>
        <p:spPr>
          <a:xfrm>
            <a:off x="499514" y="4797634"/>
            <a:ext cx="6099174" cy="12925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스텝모터 제어용 드라이버</a:t>
            </a:r>
          </a:p>
          <a:p>
            <a:pPr algn="l" rtl="0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5v~12v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사용가능</a:t>
            </a:r>
          </a:p>
          <a:p>
            <a:pPr algn="l" rtl="0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4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상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5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선 스텝모터용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A1F081B6-318F-4ABA-99F2-7012EA638E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7563" y="4046287"/>
            <a:ext cx="2173287" cy="2237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52540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F8A99F2-8B71-6907-D0D2-906E57381131}"/>
              </a:ext>
            </a:extLst>
          </p:cNvPr>
          <p:cNvSpPr txBox="1"/>
          <p:nvPr/>
        </p:nvSpPr>
        <p:spPr>
          <a:xfrm>
            <a:off x="225072" y="154861"/>
            <a:ext cx="129032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ko-KR" altLang="en-US" sz="3200" dirty="0">
                <a:solidFill>
                  <a:schemeClr val="bg2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스텝모터드라이버 </a:t>
            </a:r>
            <a:r>
              <a:rPr lang="en-US" altLang="ko-KR" sz="3200" dirty="0">
                <a:solidFill>
                  <a:srgbClr val="92D05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ULN2003 BLUE</a:t>
            </a:r>
            <a:endParaRPr lang="ko-KR" altLang="en-US" sz="3200" dirty="0">
              <a:solidFill>
                <a:srgbClr val="92D050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B3065D1-376A-438F-FDC7-D4E2DA30A6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6650" y="1797624"/>
            <a:ext cx="3614877" cy="39872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3F42A35-BF18-3CD1-AE74-59F1A9FE196A}"/>
              </a:ext>
            </a:extLst>
          </p:cNvPr>
          <p:cNvSpPr txBox="1"/>
          <p:nvPr/>
        </p:nvSpPr>
        <p:spPr>
          <a:xfrm>
            <a:off x="5565422" y="1905574"/>
            <a:ext cx="44831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◆ 특징</a:t>
            </a:r>
            <a:endParaRPr lang="en-US" altLang="ko-KR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endParaRPr lang="en-US" altLang="ko-KR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ULN2003</a:t>
            </a:r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을 내장</a:t>
            </a:r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5699EB-F44D-1000-A333-BC09C268F071}"/>
              </a:ext>
            </a:extLst>
          </p:cNvPr>
          <p:cNvSpPr txBox="1"/>
          <p:nvPr/>
        </p:nvSpPr>
        <p:spPr>
          <a:xfrm>
            <a:off x="5459413" y="2880220"/>
            <a:ext cx="6562724" cy="12925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스텝모터 제어용 드라이버</a:t>
            </a:r>
          </a:p>
          <a:p>
            <a:pPr algn="l" rtl="0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5v~12v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사용가능</a:t>
            </a:r>
          </a:p>
          <a:p>
            <a:pPr algn="l" rtl="0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4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상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5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선 스텝모터용</a:t>
            </a:r>
          </a:p>
        </p:txBody>
      </p:sp>
    </p:spTree>
    <p:extLst>
      <p:ext uri="{BB962C8B-B14F-4D97-AF65-F5344CB8AC3E}">
        <p14:creationId xmlns:p14="http://schemas.microsoft.com/office/powerpoint/2010/main" val="23750492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A6962009-0CAD-B38D-5C70-5277183787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3874" y="4006386"/>
            <a:ext cx="2722425" cy="2722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B66E2E1-7B0A-63F5-0049-DA0A4532E8E9}"/>
              </a:ext>
            </a:extLst>
          </p:cNvPr>
          <p:cNvSpPr txBox="1"/>
          <p:nvPr/>
        </p:nvSpPr>
        <p:spPr>
          <a:xfrm>
            <a:off x="203199" y="129189"/>
            <a:ext cx="7783689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en-US" altLang="ko-KR" sz="48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3V</a:t>
            </a:r>
            <a:r>
              <a:rPr lang="ko-KR" altLang="en-US" sz="48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소형 </a:t>
            </a:r>
            <a:r>
              <a:rPr lang="en-US" altLang="ko-KR" sz="48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DC </a:t>
            </a:r>
            <a:r>
              <a:rPr lang="ko-KR" altLang="en-US" sz="48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모터 </a:t>
            </a:r>
            <a:r>
              <a:rPr lang="en-US" altLang="ko-KR" sz="4800" dirty="0">
                <a:solidFill>
                  <a:srgbClr val="00B0F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MCU-001</a:t>
            </a:r>
            <a:endParaRPr lang="ko-KR" altLang="en-US" sz="4800" dirty="0">
              <a:solidFill>
                <a:srgbClr val="00B0F0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7BB2920-533A-983F-EAAE-65EB4C3F33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55" y="2455019"/>
            <a:ext cx="2442947" cy="2442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B20ED5F-FF09-4D59-4257-DD4415EAA8DD}"/>
              </a:ext>
            </a:extLst>
          </p:cNvPr>
          <p:cNvSpPr txBox="1"/>
          <p:nvPr/>
        </p:nvSpPr>
        <p:spPr>
          <a:xfrm>
            <a:off x="73377" y="1690942"/>
            <a:ext cx="4483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◆ </a:t>
            </a:r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3V </a:t>
            </a:r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소형 </a:t>
            </a:r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DC</a:t>
            </a:r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모터</a:t>
            </a:r>
            <a:endParaRPr lang="en-US" altLang="ko-KR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ABF2CE-2B87-6E1F-1306-86915D5455F7}"/>
              </a:ext>
            </a:extLst>
          </p:cNvPr>
          <p:cNvSpPr txBox="1"/>
          <p:nvPr/>
        </p:nvSpPr>
        <p:spPr>
          <a:xfrm>
            <a:off x="6027561" y="1690942"/>
            <a:ext cx="4483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◆스펙</a:t>
            </a:r>
            <a:endParaRPr lang="en-US" altLang="ko-KR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D76D2F4A-A6E2-E0DB-1ABA-63C7EB51F84A}"/>
              </a:ext>
            </a:extLst>
          </p:cNvPr>
          <p:cNvCxnSpPr/>
          <p:nvPr/>
        </p:nvCxnSpPr>
        <p:spPr>
          <a:xfrm>
            <a:off x="5875161" y="1612900"/>
            <a:ext cx="0" cy="511591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857CDAE-7DAF-EC25-A344-3B52B0B9EB34}"/>
              </a:ext>
            </a:extLst>
          </p:cNvPr>
          <p:cNvSpPr txBox="1"/>
          <p:nvPr/>
        </p:nvSpPr>
        <p:spPr>
          <a:xfrm>
            <a:off x="6081890" y="2530502"/>
            <a:ext cx="6132688" cy="26365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0" i="0" dirty="0">
                <a:solidFill>
                  <a:srgbClr val="666666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구동전압 </a:t>
            </a:r>
            <a:r>
              <a:rPr lang="en-US" altLang="ko-KR" sz="1600" b="0" i="0" dirty="0">
                <a:solidFill>
                  <a:srgbClr val="666666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DC 1.5V ~ 4.5V</a:t>
            </a:r>
            <a:br>
              <a:rPr lang="ko-KR" altLang="en-US" sz="1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</a:br>
            <a:r>
              <a:rPr lang="ko-KR" altLang="en-US" sz="1600" b="0" i="0" dirty="0">
                <a:solidFill>
                  <a:srgbClr val="666666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전류 </a:t>
            </a:r>
            <a:r>
              <a:rPr lang="en-US" altLang="ko-KR" sz="1600" b="0" i="0" dirty="0">
                <a:solidFill>
                  <a:srgbClr val="666666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350mA (</a:t>
            </a:r>
            <a:r>
              <a:rPr lang="ko-KR" altLang="en-US" sz="1600" b="0" i="0" dirty="0" err="1">
                <a:solidFill>
                  <a:srgbClr val="666666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무부하</a:t>
            </a:r>
            <a:r>
              <a:rPr lang="ko-KR" altLang="en-US" sz="1600" b="0" i="0" dirty="0">
                <a:solidFill>
                  <a:srgbClr val="666666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en-US" altLang="ko-KR" sz="1600" b="0" i="0" dirty="0">
                <a:solidFill>
                  <a:srgbClr val="666666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3V </a:t>
            </a:r>
            <a:r>
              <a:rPr lang="ko-KR" altLang="en-US" sz="1600" b="0" i="0" dirty="0">
                <a:solidFill>
                  <a:srgbClr val="666666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기준</a:t>
            </a:r>
            <a:r>
              <a:rPr lang="en-US" altLang="ko-KR" sz="1600" b="0" i="0" dirty="0">
                <a:solidFill>
                  <a:srgbClr val="666666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)</a:t>
            </a:r>
            <a:br>
              <a:rPr lang="ko-KR" altLang="en-US" sz="1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</a:br>
            <a:r>
              <a:rPr lang="ko-KR" altLang="en-US" sz="1600" b="0" i="0" dirty="0">
                <a:solidFill>
                  <a:srgbClr val="666666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분당 회전 수 </a:t>
            </a:r>
            <a:r>
              <a:rPr lang="en-US" altLang="ko-KR" sz="1600" b="0" i="0" dirty="0">
                <a:solidFill>
                  <a:srgbClr val="666666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5400rpm (</a:t>
            </a:r>
            <a:r>
              <a:rPr lang="ko-KR" altLang="en-US" sz="1600" b="0" i="0" dirty="0" err="1">
                <a:solidFill>
                  <a:srgbClr val="666666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무부하</a:t>
            </a:r>
            <a:r>
              <a:rPr lang="ko-KR" altLang="en-US" sz="1600" b="0" i="0" dirty="0">
                <a:solidFill>
                  <a:srgbClr val="666666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en-US" altLang="ko-KR" sz="1600" b="0" i="0" dirty="0">
                <a:solidFill>
                  <a:srgbClr val="666666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3V </a:t>
            </a:r>
            <a:r>
              <a:rPr lang="ko-KR" altLang="en-US" sz="1600" b="0" i="0" dirty="0">
                <a:solidFill>
                  <a:srgbClr val="666666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기준</a:t>
            </a:r>
            <a:r>
              <a:rPr lang="en-US" altLang="ko-KR" sz="1600" b="0" i="0" dirty="0">
                <a:solidFill>
                  <a:srgbClr val="666666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)</a:t>
            </a:r>
            <a:br>
              <a:rPr lang="ko-KR" altLang="en-US" sz="1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</a:br>
            <a:r>
              <a:rPr lang="ko-KR" altLang="en-US" sz="1600" b="0" i="0" dirty="0">
                <a:solidFill>
                  <a:srgbClr val="666666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토크 </a:t>
            </a:r>
            <a:r>
              <a:rPr lang="en-US" altLang="ko-KR" sz="1600" b="0" i="0" dirty="0">
                <a:solidFill>
                  <a:srgbClr val="666666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9.7g.cm</a:t>
            </a:r>
            <a:br>
              <a:rPr lang="ko-KR" altLang="en-US" sz="1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</a:br>
            <a:r>
              <a:rPr lang="ko-KR" altLang="en-US" sz="1600" b="0" i="0" dirty="0">
                <a:solidFill>
                  <a:srgbClr val="666666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모터크기 </a:t>
            </a:r>
            <a:r>
              <a:rPr lang="en-US" altLang="ko-KR" sz="1600" b="0" i="0" dirty="0">
                <a:solidFill>
                  <a:srgbClr val="666666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19.8mm × 28.9mm × 16.4mm(</a:t>
            </a:r>
            <a:r>
              <a:rPr lang="ko-KR" altLang="en-US" sz="1600" b="0" i="0" dirty="0">
                <a:solidFill>
                  <a:srgbClr val="666666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샤프트 제외</a:t>
            </a:r>
            <a:r>
              <a:rPr lang="en-US" altLang="ko-KR" sz="1600" b="0" i="0" dirty="0">
                <a:solidFill>
                  <a:srgbClr val="666666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)</a:t>
            </a:r>
            <a:br>
              <a:rPr lang="ko-KR" altLang="en-US" sz="1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</a:br>
            <a:r>
              <a:rPr lang="ko-KR" altLang="en-US" sz="1600" b="0" i="0" dirty="0">
                <a:solidFill>
                  <a:srgbClr val="666666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샤프트 크기 </a:t>
            </a:r>
            <a:r>
              <a:rPr lang="en-US" altLang="ko-KR" sz="1600" b="0" i="0" dirty="0">
                <a:solidFill>
                  <a:srgbClr val="666666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2∅ × 7.5mm</a:t>
            </a:r>
            <a:br>
              <a:rPr lang="ko-KR" altLang="en-US" sz="1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</a:br>
            <a:r>
              <a:rPr lang="ko-KR" altLang="en-US" sz="1600" b="0" i="0" dirty="0">
                <a:solidFill>
                  <a:srgbClr val="666666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무게 </a:t>
            </a:r>
            <a:r>
              <a:rPr lang="en-US" altLang="ko-KR" sz="1600" b="0" i="0" dirty="0">
                <a:solidFill>
                  <a:srgbClr val="666666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17g</a:t>
            </a:r>
            <a:endParaRPr lang="ko-KR" altLang="en-US" sz="16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757534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B66E2E1-7B0A-63F5-0049-DA0A4532E8E9}"/>
              </a:ext>
            </a:extLst>
          </p:cNvPr>
          <p:cNvSpPr txBox="1"/>
          <p:nvPr/>
        </p:nvSpPr>
        <p:spPr>
          <a:xfrm>
            <a:off x="203199" y="129189"/>
            <a:ext cx="7783689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en-US" altLang="ko-KR" sz="4800" b="0" i="0" dirty="0">
                <a:effectLst/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6V </a:t>
            </a:r>
            <a:r>
              <a:rPr lang="ko-KR" altLang="en-US" sz="4800" b="0" i="0" dirty="0" err="1">
                <a:effectLst/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기어드모터</a:t>
            </a:r>
            <a:endParaRPr lang="ko-KR" altLang="en-US" sz="4800" dirty="0">
              <a:solidFill>
                <a:srgbClr val="00B0F0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20ED5F-FF09-4D59-4257-DD4415EAA8DD}"/>
              </a:ext>
            </a:extLst>
          </p:cNvPr>
          <p:cNvSpPr txBox="1"/>
          <p:nvPr/>
        </p:nvSpPr>
        <p:spPr>
          <a:xfrm>
            <a:off x="73377" y="1690942"/>
            <a:ext cx="4483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◆ </a:t>
            </a:r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DC</a:t>
            </a:r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모터</a:t>
            </a:r>
            <a:endParaRPr lang="en-US" altLang="ko-KR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ABF2CE-2B87-6E1F-1306-86915D5455F7}"/>
              </a:ext>
            </a:extLst>
          </p:cNvPr>
          <p:cNvSpPr txBox="1"/>
          <p:nvPr/>
        </p:nvSpPr>
        <p:spPr>
          <a:xfrm>
            <a:off x="6027561" y="1690942"/>
            <a:ext cx="4483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◆스펙</a:t>
            </a:r>
            <a:endParaRPr lang="en-US" altLang="ko-KR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D76D2F4A-A6E2-E0DB-1ABA-63C7EB51F84A}"/>
              </a:ext>
            </a:extLst>
          </p:cNvPr>
          <p:cNvCxnSpPr/>
          <p:nvPr/>
        </p:nvCxnSpPr>
        <p:spPr>
          <a:xfrm>
            <a:off x="5875161" y="1612900"/>
            <a:ext cx="0" cy="511591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6AAEA452-63AF-C728-DE26-937C5A10ED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088" y="2392345"/>
            <a:ext cx="2565729" cy="186177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0D4400A-DBF1-BF2A-E2D6-8910256999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5817" y="4225997"/>
            <a:ext cx="2686050" cy="244792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115A2C3-DBB4-5F61-81FB-644BA92866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6054" y="2138767"/>
            <a:ext cx="5395858" cy="4577063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8E6F986E-3214-6F07-BCC0-B11F5839E90E}"/>
              </a:ext>
            </a:extLst>
          </p:cNvPr>
          <p:cNvSpPr/>
          <p:nvPr/>
        </p:nvSpPr>
        <p:spPr>
          <a:xfrm>
            <a:off x="6426054" y="3928533"/>
            <a:ext cx="5348256" cy="254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66208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B20ED5F-FF09-4D59-4257-DD4415EAA8DD}"/>
              </a:ext>
            </a:extLst>
          </p:cNvPr>
          <p:cNvSpPr txBox="1"/>
          <p:nvPr/>
        </p:nvSpPr>
        <p:spPr>
          <a:xfrm>
            <a:off x="73377" y="1690942"/>
            <a:ext cx="4483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◆ </a:t>
            </a:r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DC</a:t>
            </a:r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모터</a:t>
            </a:r>
            <a:endParaRPr lang="en-US" altLang="ko-KR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ABF2CE-2B87-6E1F-1306-86915D5455F7}"/>
              </a:ext>
            </a:extLst>
          </p:cNvPr>
          <p:cNvSpPr txBox="1"/>
          <p:nvPr/>
        </p:nvSpPr>
        <p:spPr>
          <a:xfrm>
            <a:off x="6027561" y="1690942"/>
            <a:ext cx="4483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◆스펙</a:t>
            </a:r>
            <a:endParaRPr lang="en-US" altLang="ko-KR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D76D2F4A-A6E2-E0DB-1ABA-63C7EB51F84A}"/>
              </a:ext>
            </a:extLst>
          </p:cNvPr>
          <p:cNvCxnSpPr/>
          <p:nvPr/>
        </p:nvCxnSpPr>
        <p:spPr>
          <a:xfrm>
            <a:off x="5875161" y="1612900"/>
            <a:ext cx="0" cy="511591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20180946-1060-EECD-C110-5B27673D0F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545" y="2017359"/>
            <a:ext cx="2727481" cy="282328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29353AE-BF91-144E-B0B4-F23B37881484}"/>
              </a:ext>
            </a:extLst>
          </p:cNvPr>
          <p:cNvSpPr txBox="1"/>
          <p:nvPr/>
        </p:nvSpPr>
        <p:spPr>
          <a:xfrm>
            <a:off x="203198" y="129189"/>
            <a:ext cx="10659535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en-US" altLang="ko-KR" sz="4800" b="0" i="0" dirty="0">
                <a:effectLst/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6V </a:t>
            </a:r>
            <a:r>
              <a:rPr lang="ko-KR" altLang="en-US" sz="48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마이크로</a:t>
            </a:r>
            <a:r>
              <a:rPr lang="en-US" altLang="ko-KR" sz="48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</a:t>
            </a:r>
            <a:r>
              <a:rPr lang="ko-KR" altLang="en-US" sz="48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스피드 메탈기어</a:t>
            </a:r>
            <a:r>
              <a:rPr lang="ko-KR" altLang="en-US" sz="4800" b="0" i="0" dirty="0">
                <a:effectLst/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모터 </a:t>
            </a:r>
            <a:r>
              <a:rPr lang="en-US" altLang="ko-KR" sz="4800" b="0" i="0" dirty="0">
                <a:solidFill>
                  <a:srgbClr val="00B0F0"/>
                </a:solidFill>
                <a:effectLst/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N20</a:t>
            </a:r>
            <a:endParaRPr lang="ko-KR" altLang="en-US" sz="4800" dirty="0">
              <a:solidFill>
                <a:srgbClr val="00B0F0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3125706-191F-5301-7ACF-51DC81A45D73}"/>
              </a:ext>
            </a:extLst>
          </p:cNvPr>
          <p:cNvSpPr txBox="1"/>
          <p:nvPr/>
        </p:nvSpPr>
        <p:spPr>
          <a:xfrm>
            <a:off x="6994173" y="1413975"/>
            <a:ext cx="6518274" cy="12925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 rtl="0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모터 전압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DC6V</a:t>
            </a:r>
          </a:p>
          <a:p>
            <a:pPr marL="285750" indent="-285750" algn="l" rtl="0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회전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50RPM</a:t>
            </a:r>
          </a:p>
          <a:p>
            <a:pPr marL="285750" indent="-285750" algn="l" rtl="0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허용 전류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</a:t>
            </a:r>
            <a:r>
              <a:rPr lang="en-US" altLang="ko-KR" dirty="0">
                <a:solidFill>
                  <a:srgbClr val="0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140mA:</a:t>
            </a:r>
            <a:r>
              <a:rPr lang="ko-KR" altLang="en-US" dirty="0">
                <a:solidFill>
                  <a:srgbClr val="0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endParaRPr lang="en-US" altLang="ko-KR" dirty="0">
              <a:solidFill>
                <a:srgbClr val="000000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868345-BD9D-EF99-B3A0-2CC48F6B7778}"/>
              </a:ext>
            </a:extLst>
          </p:cNvPr>
          <p:cNvSpPr txBox="1"/>
          <p:nvPr/>
        </p:nvSpPr>
        <p:spPr>
          <a:xfrm>
            <a:off x="104620" y="878254"/>
            <a:ext cx="63457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3"/>
              </a:rPr>
              <a:t>https://eduino.kr/product/detail.html?product_no=756</a:t>
            </a:r>
            <a:r>
              <a:rPr lang="ko-KR" altLang="en-US" dirty="0"/>
              <a:t> 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24FB90F-3D58-AF59-E96F-8A45EF0FB2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8156" y="1875608"/>
            <a:ext cx="2234809" cy="332369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3D18D8F-D8DD-6AFD-33D5-280BC64791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4482" y="2936618"/>
            <a:ext cx="4384591" cy="3722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5878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744</TotalTime>
  <Words>637</Words>
  <Application>Microsoft Office PowerPoint</Application>
  <PresentationFormat>와이드스크린</PresentationFormat>
  <Paragraphs>114</Paragraphs>
  <Slides>19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7" baseType="lpstr">
      <vt:lpstr>-apple-system</vt:lpstr>
      <vt:lpstr>inherit</vt:lpstr>
      <vt:lpstr>se-nanumgothic</vt:lpstr>
      <vt:lpstr>맑은 고딕</vt:lpstr>
      <vt:lpstr>에스코어 드림 6 Bold</vt:lpstr>
      <vt:lpstr>에스코어 드림 9 Black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5388</dc:creator>
  <cp:lastModifiedBy>5388</cp:lastModifiedBy>
  <cp:revision>194</cp:revision>
  <cp:lastPrinted>2023-07-12T06:54:54Z</cp:lastPrinted>
  <dcterms:created xsi:type="dcterms:W3CDTF">2023-05-22T02:53:27Z</dcterms:created>
  <dcterms:modified xsi:type="dcterms:W3CDTF">2023-07-12T08:32:11Z</dcterms:modified>
</cp:coreProperties>
</file>